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  <p:sldMasterId id="214748366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4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7787" y="0"/>
            <a:ext cx="2876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47200"/>
            <a:ext cx="29544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7787" y="9347200"/>
            <a:ext cx="287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933450" y="4673600"/>
            <a:ext cx="4975200" cy="4445100"/>
          </a:xfrm>
          <a:prstGeom prst="rect">
            <a:avLst/>
          </a:prstGeom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765175"/>
            <a:ext cx="4905300" cy="367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63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Char char="❖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Char char="❑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2E5631"/>
              </a:buClr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63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Char char="❖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Char char="❑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2E5631"/>
              </a:buClr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Char char="❖"/>
              <a:defRPr sz="16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Char char="❖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2E5631"/>
              </a:buClr>
              <a:buSzPts val="2400"/>
              <a:buChar char="❑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4648200" y="1752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Char char="❖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2E5631"/>
              </a:buClr>
              <a:buSzPts val="2400"/>
              <a:buChar char="❑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⮚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 sz="18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0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3366CC"/>
              </a:buClr>
              <a:buSzPts val="160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2E563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3366CC"/>
              </a:buClr>
              <a:buSzPts val="140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3366CC"/>
              </a:buClr>
              <a:buSzPts val="140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3366CC"/>
              </a:buClr>
              <a:buSzPts val="140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3366CC"/>
              </a:buClr>
              <a:buSzPts val="140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3366CC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ctrTitle"/>
          </p:nvPr>
        </p:nvSpPr>
        <p:spPr>
          <a:xfrm>
            <a:off x="685800" y="2568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1"/>
          </p:nvPr>
        </p:nvSpPr>
        <p:spPr>
          <a:xfrm>
            <a:off x="1371600" y="41370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4648200" y="1752600"/>
            <a:ext cx="3886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3"/>
          </p:nvPr>
        </p:nvSpPr>
        <p:spPr>
          <a:xfrm>
            <a:off x="4648200" y="4038600"/>
            <a:ext cx="3886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圖表" type="txAndChart">
  <p:cSld name="TEXT_AND_CHA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>
            <a:spLocks noGrp="1"/>
          </p:cNvSpPr>
          <p:nvPr>
            <p:ph type="chart" idx="2"/>
          </p:nvPr>
        </p:nvSpPr>
        <p:spPr>
          <a:xfrm>
            <a:off x="4648200" y="1752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  <a:defRPr sz="32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表格" type="tbl">
  <p:cSld name="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 rot="5400000">
            <a:off x="4762500" y="2400300"/>
            <a:ext cx="5562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 rot="5400000">
            <a:off x="723900" y="495300"/>
            <a:ext cx="5562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 rot="5400000">
            <a:off x="2362200" y="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❖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❑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⮚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2E5631"/>
              </a:buClr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3366CC"/>
              </a:buClr>
              <a:buSzPts val="1800"/>
              <a:buChar char="❖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66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2E563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3366CC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2E563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Char char="❖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Char char="❑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Char char="⮚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Char char="▪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❖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❖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❖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❖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Char char="❖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66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2E563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3366CC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2E563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rgbClr val="3366CC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fld id="{00000000-1234-1234-1234-123412341234}" type="slidenum">
              <a:rPr lang="en-US"/>
              <a:t>‹#›</a:t>
            </a:fld>
            <a:r>
              <a:rPr lang="en-US"/>
              <a:t>-</a:t>
            </a:r>
            <a:endParaRPr sz="1400">
              <a:solidFill>
                <a:srgbClr val="000000"/>
              </a:solidFill>
            </a:endParaRPr>
          </a:p>
        </p:txBody>
      </p:sp>
      <p:grpSp>
        <p:nvGrpSpPr>
          <p:cNvPr id="15" name="Google Shape;15;p1"/>
          <p:cNvGrpSpPr/>
          <p:nvPr/>
        </p:nvGrpSpPr>
        <p:grpSpPr>
          <a:xfrm>
            <a:off x="0" y="0"/>
            <a:ext cx="9144000" cy="517461"/>
            <a:chOff x="0" y="0"/>
            <a:chExt cx="5760" cy="326"/>
          </a:xfrm>
        </p:grpSpPr>
        <p:pic>
          <p:nvPicPr>
            <p:cNvPr id="16" name="Google Shape;16;p1" descr="母片2頭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0"/>
              <a:ext cx="5760" cy="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7;p1"/>
            <p:cNvSpPr txBox="1"/>
            <p:nvPr/>
          </p:nvSpPr>
          <p:spPr>
            <a:xfrm>
              <a:off x="3216" y="0"/>
              <a:ext cx="24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0" y="6461125"/>
            <a:ext cx="9302750" cy="476250"/>
            <a:chOff x="0" y="4070"/>
            <a:chExt cx="5860" cy="300"/>
          </a:xfrm>
        </p:grpSpPr>
        <p:pic>
          <p:nvPicPr>
            <p:cNvPr id="19" name="Google Shape;19;p1" descr="母片2腳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4174"/>
              <a:ext cx="5760" cy="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1"/>
            <p:cNvSpPr txBox="1"/>
            <p:nvPr/>
          </p:nvSpPr>
          <p:spPr>
            <a:xfrm>
              <a:off x="4060" y="4070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 Black"/>
                <a:buNone/>
              </a:pPr>
              <a:r>
                <a:rPr lang="en-US" sz="2000" b="1" i="1" u="none">
                  <a:solidFill>
                    <a:schemeClr val="accent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~資訊處~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0" y="0"/>
            <a:ext cx="9144000" cy="517461"/>
            <a:chOff x="0" y="0"/>
            <a:chExt cx="5760" cy="326"/>
          </a:xfrm>
        </p:grpSpPr>
        <p:pic>
          <p:nvPicPr>
            <p:cNvPr id="106" name="Google Shape;106;p15" descr="母片2頭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5"/>
            <p:cNvSpPr txBox="1"/>
            <p:nvPr/>
          </p:nvSpPr>
          <p:spPr>
            <a:xfrm>
              <a:off x="3504" y="0"/>
              <a:ext cx="21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08" name="Google Shape;108;p15" descr="母片2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E563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366CC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  <a:defRPr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資訊人社會關懷獎學金簡介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獎學金倡議人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COSA理事長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陳泉錫博士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2023/9/12</a:t>
            </a:r>
            <a:endParaRPr sz="3200" b="0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112年度「資訊人社會關懷獎學金」</a:t>
            </a:r>
            <a:br>
              <a:rPr lang="en-US" sz="32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主協辦單位及捐贈人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609600" y="2060575"/>
            <a:ext cx="79248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Noto Sans Symbols"/>
              <a:buNone/>
            </a:pPr>
            <a:endParaRPr sz="40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1" i="0" u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33600"/>
            <a:ext cx="8210551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參考案例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為簡要闡明本獎學金意涵，兹舉一則社會關懷案例(摘要)，供獎學金申請人參考。</a:t>
            </a:r>
            <a:endParaRPr/>
          </a:p>
          <a:p>
            <a:pPr marL="457200" marR="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議題：家暴事件在法院核發保護令後，受保護令明令保護之弱勢被害者，一再遭到施暴者殺害或傷害的個案層出不窮，保護令形同廢紙，對於國家令譽傷害甚深，而社會卻任容此悲慘事件一再出現而束手無策!請問資訊人你能做甚麼?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2E56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改善方案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使用電子監控設備並建立嚴謹之監控系統(電子圍籬)與運作制度，可改善家暴事件之保護效果。國外已有採行案例，我國應可評估參採。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6165D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具體做法是:經由法院裁定，要求惡性家暴施暴者配戴電子監控設備，當施暴者接近受害人一定距離時，監控系統自動警示被害人注意，並同時通知最近之警方盡速到場以阻卻傷害發生。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推動策略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建立此一制度跨及多個部會，包括法務部(刑法修正、監控系統與制度建置)、內政部(警力支援)、衛福部(受害人安置、就業輔助)、數發部(跨部會協調推動、經費籌措)等多個部會，需研擬更細緻推動策略以進行跨部會協商推動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7994700" cy="59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善用台灣電子產業優勢 實踐社會正義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609600" y="1773237"/>
            <a:ext cx="7924800" cy="43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❖"/>
            </a:pPr>
            <a:r>
              <a:rPr lang="en-US" sz="28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電子監控設備本質上是一個不可自由取下的手機，電子監控設備品質之良莠，對於監控施行成敗具有關鍵影響。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❖"/>
            </a:pP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以台灣電子業優勢，世界上沒有一個國家能比台灣有能力把電子監控設備做得更好。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❖"/>
            </a:pPr>
            <a:r>
              <a:rPr lang="en-US" sz="28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優質的監控設備不只能在台灣發揮協助弱勢、彰顯社會正義之效，更有機會將台灣優質的獄政管理制度與電子監控實務行銷世界各國。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只是政府部門及產業界尚未注意到台灣在這個利基市場的機會。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其他案例</a:t>
            </a:r>
            <a:endParaRPr/>
          </a:p>
        </p:txBody>
      </p:sp>
      <p:pic>
        <p:nvPicPr>
          <p:cNvPr id="231" name="Google Shape;231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524000"/>
            <a:ext cx="8208900" cy="48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5292725" y="5373687"/>
            <a:ext cx="3613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https://itss.csroc.org.tw/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pic>
        <p:nvPicPr>
          <p:cNvPr id="239" name="Google Shape;239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0"/>
            <a:ext cx="5111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rPr lang="en-US" sz="28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推動社會關懷，本就挑戰度高、成功不易的嘗試!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None/>
            </a:pPr>
            <a:r>
              <a:rPr lang="en-US" sz="28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但請勿掛意失敗，繼續帶著勇氣與毅力實踐理念!</a:t>
            </a:r>
            <a:endParaRPr sz="28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598487" y="2420937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簡報結束</a:t>
            </a:r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None/>
            </a:pPr>
            <a:endParaRPr sz="36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None/>
            </a:pPr>
            <a:endParaRPr sz="36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None/>
            </a:pPr>
            <a:endParaRPr sz="36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資訊人社會關懷獎學金</a:t>
            </a:r>
            <a:br>
              <a:rPr lang="en-US" sz="2800" b="1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設立宗旨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09600" y="2060575"/>
            <a:ext cx="79248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資訊人以往被定位為幕僚或支援角色，多數資訊人忽略主動對周遭社會性或公益性事務加以留心與關懷，亦少嘗試從資訊角度尋求解決方案，發揮資訊人的勇氣與社會影響力。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本獎學金希望培養學生社會關懷的胸懷，引導學生主動觀察社會問題，善用自己在現有(或未來)工作上的角色，構思解決方案，帶著勇氣與毅力規劃推動，為社會盡一份心力。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2E56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獎學金申請方式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競爭型獎學金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獎學金申請人須提出: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所觀察發現的社會議題及其影響性，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敘明未來將以何種解決方案以有效解決或改善該社會議題(企業內改造議題亦可)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rPr>
              <a:t>何種執行策略(經費、人力、推動方法)?</a:t>
            </a:r>
            <a:endParaRPr sz="2400" b="0" i="0" u="none" strike="noStrike" cap="none">
              <a:solidFill>
                <a:srgbClr val="33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該解決方案及執行策略須具有相當程度之可實踐性。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16165D"/>
                </a:solidFill>
                <a:latin typeface="Arial"/>
                <a:ea typeface="Arial"/>
                <a:cs typeface="Arial"/>
                <a:sym typeface="Arial"/>
              </a:rPr>
              <a:t>二、審查基準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609600" y="1557337"/>
            <a:ext cx="79248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本獎學金之衡量基準有三：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1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關懷議題之社會影響度(30%)。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1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解決方案規劃之完整度與嚴謹度(40%)。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1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執行(推動)策略之可實踐性(30%)。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rgbClr val="2E56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03250" y="4699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獎學金名額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603250" y="1373187"/>
            <a:ext cx="7924800" cy="5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112年總獎學金:28萬元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112年 獎學金名額計7名: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	第1名(新臺幣10萬元)，計1名。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 第2名(新臺幣6萬元)，計1名</a:t>
            </a:r>
            <a:r>
              <a:rPr lang="en-US" sz="24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   第3名(新臺幣4萬元)，計1名。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	 佳作(新臺幣2萬元) 4名。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授予獎學金儀式: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本獎學金將舉辦頒授獎學金及獎狀儀式以示隆重，獲獎前三名將受邀於儀式中分享其關懷議題。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收件及審查作業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❖"/>
            </a:pPr>
            <a:r>
              <a:rPr lang="en-US" sz="3200" b="0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收件時間: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自112年10月16日00:00起至11月30日23:59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請將申請表(如附錄1)暨提案書(範本如附錄2)之電子檔pdf檔及doc(或docx或dot)檔以email寄至itss@itss.csroc.org.tw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2E5631"/>
                </a:solidFill>
                <a:latin typeface="Arial"/>
                <a:ea typeface="Arial"/>
                <a:cs typeface="Arial"/>
                <a:sym typeface="Arial"/>
              </a:rPr>
              <a:t>申請案件由本獎學金管理委員會委員五人至七人共同評審，依當年核定名額及審查配分審定。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E563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2E56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2E56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426" t="26524" r="17006" b="1155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924" t="29780" r="17924" b="9934"/>
          <a:stretch/>
        </p:blipFill>
        <p:spPr>
          <a:xfrm>
            <a:off x="0" y="0"/>
            <a:ext cx="910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8836" t="31414" r="24342" b="8301"/>
          <a:stretch/>
        </p:blipFill>
        <p:spPr>
          <a:xfrm>
            <a:off x="179387" y="609600"/>
            <a:ext cx="8856600" cy="5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fld id="{00000000-1234-1234-1234-123412341234}" type="slidenum"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r>
              <a:rPr lang="en-US" sz="1200" b="0" i="0" u="non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全國法規母片">
  <a:themeElements>
    <a:clrScheme name="全國法規母片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全國法規母片">
  <a:themeElements>
    <a:clrScheme name="全國法規母片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如螢幕大小 (4:3)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Noto Sans Symbols</vt:lpstr>
      <vt:lpstr>Arial</vt:lpstr>
      <vt:lpstr>Arial Black</vt:lpstr>
      <vt:lpstr>Times New Roman</vt:lpstr>
      <vt:lpstr>Verdana</vt:lpstr>
      <vt:lpstr>全國法規母片</vt:lpstr>
      <vt:lpstr>1_全國法規母片</vt:lpstr>
      <vt:lpstr>資訊人社會關懷獎學金簡介</vt:lpstr>
      <vt:lpstr>資訊人社會關懷獎學金 設立宗旨</vt:lpstr>
      <vt:lpstr>獎學金申請方式</vt:lpstr>
      <vt:lpstr>二、審查基準</vt:lpstr>
      <vt:lpstr>獎學金名額</vt:lpstr>
      <vt:lpstr>收件及審查作業</vt:lpstr>
      <vt:lpstr>PowerPoint 簡報</vt:lpstr>
      <vt:lpstr>PowerPoint 簡報</vt:lpstr>
      <vt:lpstr>PowerPoint 簡報</vt:lpstr>
      <vt:lpstr>112年度「資訊人社會關懷獎學金」  主協辦單位及捐贈人</vt:lpstr>
      <vt:lpstr>參考案例</vt:lpstr>
      <vt:lpstr>改善方案</vt:lpstr>
      <vt:lpstr>推動策略</vt:lpstr>
      <vt:lpstr>PowerPoint 簡報</vt:lpstr>
      <vt:lpstr>善用台灣電子產業優勢 實踐社會正義</vt:lpstr>
      <vt:lpstr>其他案例</vt:lpstr>
      <vt:lpstr>https://itss.csroc.org.tw/</vt:lpstr>
      <vt:lpstr>PowerPoint 簡報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資訊人社會關懷獎學金簡介</dc:title>
  <dc:creator>user</dc:creator>
  <cp:lastModifiedBy>SuperUser</cp:lastModifiedBy>
  <cp:revision>1</cp:revision>
  <dcterms:modified xsi:type="dcterms:W3CDTF">2023-09-19T06:24:36Z</dcterms:modified>
</cp:coreProperties>
</file>