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315200" cy="96012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EAEAEA"/>
    <a:srgbClr val="808080"/>
    <a:srgbClr val="B2B2B2"/>
    <a:srgbClr val="FF9999"/>
    <a:srgbClr val="0033CC"/>
    <a:srgbClr val="DDDDD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9692" autoAdjust="0"/>
  </p:normalViewPr>
  <p:slideViewPr>
    <p:cSldViewPr>
      <p:cViewPr varScale="1">
        <p:scale>
          <a:sx n="75" d="100"/>
          <a:sy n="75" d="100"/>
        </p:scale>
        <p:origin x="902" y="34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812" y="40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ED96608F-2301-45F2-9716-5D78EE6B6F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764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CA3BBB80-7FBA-406B-94B3-E70DCE47B4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125" y="1"/>
            <a:ext cx="3169076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1028">
            <a:extLst>
              <a:ext uri="{FF2B5EF4-FFF2-40B4-BE49-F238E27FC236}">
                <a16:creationId xmlns:a16="http://schemas.microsoft.com/office/drawing/2014/main" id="{5DEE4FF3-6961-4BBD-B2AE-16169EE69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216"/>
            <a:ext cx="3170764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3" name="Rectangle 1029">
            <a:extLst>
              <a:ext uri="{FF2B5EF4-FFF2-40B4-BE49-F238E27FC236}">
                <a16:creationId xmlns:a16="http://schemas.microsoft.com/office/drawing/2014/main" id="{22885947-7FDC-4469-B746-546E44E4C4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125" y="9121216"/>
            <a:ext cx="3169076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15299D25-A526-4BB7-82AD-1C8940AC0F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245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E563E22-2823-424C-9799-0511A1AA3D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764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35A222C-A43F-4927-81C0-E217547AA4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125" y="1"/>
            <a:ext cx="3169076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80408A0-A5D3-47ED-B97D-8AD9EA948E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65403D7-44FE-4F78-89B0-7695E5D955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608"/>
            <a:ext cx="5364480" cy="431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FCD8FDE1-880B-48FA-84A9-44882927E0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216"/>
            <a:ext cx="3170764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DF289317-D24B-4007-B69B-722EDA0498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125" y="9121216"/>
            <a:ext cx="3169076" cy="47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2DD2580D-B7A5-4045-A3C6-18D9639176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8930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4">
            <a:extLst>
              <a:ext uri="{FF2B5EF4-FFF2-40B4-BE49-F238E27FC236}">
                <a16:creationId xmlns:a16="http://schemas.microsoft.com/office/drawing/2014/main" id="{772AD826-4F99-498E-9961-BA8CB54A996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3" b="87799"/>
          <a:stretch/>
        </p:blipFill>
        <p:spPr bwMode="auto">
          <a:xfrm>
            <a:off x="11136560" y="0"/>
            <a:ext cx="1055440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08BCBA88-40C0-4B06-991B-2358F77D7B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530225"/>
            <a:ext cx="2195512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字方塊 26">
            <a:extLst>
              <a:ext uri="{FF2B5EF4-FFF2-40B4-BE49-F238E27FC236}">
                <a16:creationId xmlns:a16="http://schemas.microsoft.com/office/drawing/2014/main" id="{C2072863-ABB2-42F4-9173-6B11EEAE6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17613" y="2382838"/>
            <a:ext cx="2579687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defRPr/>
            </a:pPr>
            <a:r>
              <a:rPr lang="en-US" altLang="zh-TW" sz="2000" dirty="0">
                <a:solidFill>
                  <a:srgbClr val="C0C0C0"/>
                </a:solidFill>
              </a:rPr>
              <a:t>Unleash</a:t>
            </a:r>
            <a:r>
              <a:rPr lang="en-US" altLang="zh-TW" sz="2800" dirty="0">
                <a:solidFill>
                  <a:srgbClr val="C0C0C0"/>
                </a:solidFill>
              </a:rPr>
              <a:t> </a:t>
            </a:r>
            <a:r>
              <a:rPr lang="en-US" altLang="zh-TW" sz="2000" dirty="0">
                <a:solidFill>
                  <a:srgbClr val="C0C0C0"/>
                </a:solidFill>
              </a:rPr>
              <a:t>Innovation</a:t>
            </a:r>
            <a:endParaRPr lang="zh-TW" altLang="en-US" sz="2000" baseline="30000" dirty="0">
              <a:solidFill>
                <a:srgbClr val="C0C0C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26368" y="3227041"/>
            <a:ext cx="9982200" cy="1304925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altLang="zh-TW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00968" y="4979640"/>
            <a:ext cx="9982200" cy="609600"/>
          </a:xfrm>
        </p:spPr>
        <p:txBody>
          <a:bodyPr/>
          <a:lstStyle>
            <a:lvl1pPr marL="0" indent="0" algn="l">
              <a:spcBef>
                <a:spcPct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zh-TW" altLang="en-US"/>
              <a:t>按一下以編輯母片子標題樣式</a:t>
            </a:r>
            <a:endParaRPr lang="en-US" altLang="zh-TW" dirty="0"/>
          </a:p>
        </p:txBody>
      </p:sp>
      <p:sp>
        <p:nvSpPr>
          <p:cNvPr id="7" name="矩形 16">
            <a:extLst>
              <a:ext uri="{FF2B5EF4-FFF2-40B4-BE49-F238E27FC236}">
                <a16:creationId xmlns:a16="http://schemas.microsoft.com/office/drawing/2014/main" id="{1ED03C19-5C0A-4DD1-8525-3429B80CA9D3}"/>
              </a:ext>
            </a:extLst>
          </p:cNvPr>
          <p:cNvSpPr/>
          <p:nvPr userDrawn="1"/>
        </p:nvSpPr>
        <p:spPr bwMode="white">
          <a:xfrm rot="10800000">
            <a:off x="5916001" y="6627599"/>
            <a:ext cx="360000" cy="23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800"/>
          </a:p>
        </p:txBody>
      </p:sp>
    </p:spTree>
    <p:extLst>
      <p:ext uri="{BB962C8B-B14F-4D97-AF65-F5344CB8AC3E}">
        <p14:creationId xmlns:p14="http://schemas.microsoft.com/office/powerpoint/2010/main" val="205701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6866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40800" y="271464"/>
            <a:ext cx="2743200" cy="55959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09085" y="271464"/>
            <a:ext cx="8028516" cy="559593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49593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24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2646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11200" y="1524000"/>
            <a:ext cx="538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9200" y="1524000"/>
            <a:ext cx="538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9096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9268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9239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72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310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1297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2">
            <a:extLst>
              <a:ext uri="{FF2B5EF4-FFF2-40B4-BE49-F238E27FC236}">
                <a16:creationId xmlns:a16="http://schemas.microsoft.com/office/drawing/2014/main" id="{C69F7707-4B4E-4ABF-AE3A-724B45AE68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>
            <a:extLst>
              <a:ext uri="{FF2B5EF4-FFF2-40B4-BE49-F238E27FC236}">
                <a16:creationId xmlns:a16="http://schemas.microsoft.com/office/drawing/2014/main" id="{020F9186-B7A6-4F6A-BF30-A78BD878552E}"/>
              </a:ext>
            </a:extLst>
          </p:cNvPr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711200" y="1524000"/>
            <a:ext cx="1097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Bullet point 1 will be here (Arial 24 Bold)</a:t>
            </a:r>
          </a:p>
          <a:p>
            <a:pPr lvl="1"/>
            <a:r>
              <a:rPr lang="en-US" altLang="zh-TW"/>
              <a:t>Bullet point goes here (Arial 20 Bold)</a:t>
            </a:r>
          </a:p>
          <a:p>
            <a:pPr lvl="2"/>
            <a:r>
              <a:rPr lang="en-US" altLang="zh-TW"/>
              <a:t>Bullet point goes in here (Arial 18 Bold)</a:t>
            </a:r>
          </a:p>
          <a:p>
            <a:pPr lvl="3"/>
            <a:r>
              <a:rPr lang="en-US" altLang="zh-TW"/>
              <a:t>Bullet point goes here (Arial 16)</a:t>
            </a:r>
          </a:p>
          <a:p>
            <a:pPr lvl="0"/>
            <a:r>
              <a:rPr lang="en-US" altLang="zh-TW"/>
              <a:t>Bullet point 2 will be here (Arial 24 Bold)</a:t>
            </a:r>
          </a:p>
          <a:p>
            <a:pPr lvl="1"/>
            <a:r>
              <a:rPr lang="en-US" altLang="zh-TW"/>
              <a:t>Bullet point goes here (Arial 20 Bold)</a:t>
            </a:r>
          </a:p>
          <a:p>
            <a:pPr lvl="2"/>
            <a:r>
              <a:rPr lang="en-US" altLang="zh-TW"/>
              <a:t>Bullet point goes in here (Arial 18 Bold)</a:t>
            </a:r>
          </a:p>
          <a:p>
            <a:pPr lvl="3"/>
            <a:r>
              <a:rPr lang="en-US" altLang="zh-TW"/>
              <a:t>Bullet point goes here (Arial 16)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D4100F9E-A9C1-41A8-B9A7-F73E6066EE77}"/>
              </a:ext>
            </a:extLst>
          </p:cNvPr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09613" y="271463"/>
            <a:ext cx="10974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Headline Title Goes Here (Arial 32 Bold)</a:t>
            </a:r>
          </a:p>
        </p:txBody>
      </p:sp>
      <p:sp>
        <p:nvSpPr>
          <p:cNvPr id="1034" name="文字方塊 17">
            <a:extLst>
              <a:ext uri="{FF2B5EF4-FFF2-40B4-BE49-F238E27FC236}">
                <a16:creationId xmlns:a16="http://schemas.microsoft.com/office/drawing/2014/main" id="{5B57FFE1-3DCF-437D-9ECA-46F54EFC38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87100" y="593725"/>
            <a:ext cx="1139825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defRPr/>
            </a:pPr>
            <a:r>
              <a:rPr lang="en-US" altLang="zh-TW" sz="800" dirty="0">
                <a:solidFill>
                  <a:srgbClr val="A6A6A6"/>
                </a:solidFill>
              </a:rPr>
              <a:t>Unleash</a:t>
            </a:r>
            <a:r>
              <a:rPr lang="en-US" altLang="zh-TW" sz="1000" dirty="0">
                <a:solidFill>
                  <a:srgbClr val="A6A6A6"/>
                </a:solidFill>
              </a:rPr>
              <a:t> </a:t>
            </a:r>
            <a:r>
              <a:rPr lang="en-US" altLang="zh-TW" sz="800" dirty="0">
                <a:solidFill>
                  <a:srgbClr val="A6A6A6"/>
                </a:solidFill>
              </a:rPr>
              <a:t>Innovation</a:t>
            </a:r>
            <a:endParaRPr lang="zh-TW" altLang="en-US" sz="800" baseline="50000" dirty="0">
              <a:solidFill>
                <a:srgbClr val="A6A6A6"/>
              </a:solidFill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70CCAA61-7F4E-4F17-9426-2C7F54837E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9200" y="119063"/>
            <a:ext cx="6127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288D9DB6-D7AA-4AA9-8125-0F0BB01D5822}"/>
              </a:ext>
            </a:extLst>
          </p:cNvPr>
          <p:cNvSpPr/>
          <p:nvPr userDrawn="1"/>
        </p:nvSpPr>
        <p:spPr bwMode="white">
          <a:xfrm rot="10800000">
            <a:off x="0" y="6627599"/>
            <a:ext cx="12192000" cy="230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800"/>
          </a:p>
        </p:txBody>
      </p:sp>
      <p:grpSp>
        <p:nvGrpSpPr>
          <p:cNvPr id="18" name="群組 1">
            <a:extLst>
              <a:ext uri="{FF2B5EF4-FFF2-40B4-BE49-F238E27FC236}">
                <a16:creationId xmlns:a16="http://schemas.microsoft.com/office/drawing/2014/main" id="{21CEA0F3-2887-4FF7-B0DD-70A6985F1DB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053907" y="6674877"/>
            <a:ext cx="1155556" cy="138499"/>
            <a:chOff x="198964" y="6156267"/>
            <a:chExt cx="1004221" cy="139470"/>
          </a:xfrm>
        </p:grpSpPr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622664D8-DEF9-419A-B617-9D2CB9A44B3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64281" y="6156267"/>
              <a:ext cx="638904" cy="1394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30000"/>
                </a:spcBef>
                <a:defRPr/>
              </a:pPr>
              <a:r>
                <a:rPr kumimoji="0" lang="en-US" altLang="zh-TW" sz="900" dirty="0">
                  <a:solidFill>
                    <a:schemeClr val="bg1"/>
                  </a:solidFill>
                </a:rPr>
                <a:t>TSMC, Ltd</a:t>
              </a:r>
              <a:endParaRPr lang="en-US" altLang="zh-TW" sz="9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34C8656D-DFD3-4B94-8819-800B4119041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98964" y="6156267"/>
              <a:ext cx="143478" cy="139470"/>
            </a:xfrm>
            <a:prstGeom prst="rect">
              <a:avLst/>
            </a:prstGeom>
            <a:noFill/>
            <a:ln>
              <a:noFill/>
            </a:ln>
          </p:spPr>
          <p:txBody>
            <a:bodyPr lIns="36000" tIns="0" rIns="36000" bIns="0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30000"/>
                </a:spcBef>
                <a:defRPr/>
              </a:pPr>
              <a:r>
                <a:rPr kumimoji="0" lang="en-US" altLang="zh-TW" sz="900" dirty="0">
                  <a:solidFill>
                    <a:schemeClr val="bg1"/>
                  </a:solidFill>
                </a:rPr>
                <a:t>©</a:t>
              </a:r>
              <a:endParaRPr lang="en-US" altLang="zh-TW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 Box 27">
            <a:extLst>
              <a:ext uri="{FF2B5EF4-FFF2-40B4-BE49-F238E27FC236}">
                <a16:creationId xmlns:a16="http://schemas.microsoft.com/office/drawing/2014/main" id="{65780E8A-945F-4ECA-92D5-F0A00FEF5E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88695" y="6623237"/>
            <a:ext cx="614611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30000"/>
              </a:spcBef>
              <a:defRPr/>
            </a:pPr>
            <a:fld id="{5FDCD46C-A757-47C9-B249-9BEAD46DF0D1}" type="slidenum">
              <a:rPr kumimoji="0" lang="en-US" altLang="zh-TW" sz="900" smtClean="0">
                <a:solidFill>
                  <a:schemeClr val="bg1"/>
                </a:solidFill>
              </a:rPr>
              <a:pPr algn="ctr" eaLnBrk="1" hangingPunct="1">
                <a:spcBef>
                  <a:spcPct val="30000"/>
                </a:spcBef>
                <a:defRPr/>
              </a:pPr>
              <a:t>‹#›</a:t>
            </a:fld>
            <a:endParaRPr kumimoji="0" lang="en-US" altLang="zh-TW" sz="900" dirty="0">
              <a:solidFill>
                <a:schemeClr val="bg1"/>
              </a:solidFill>
            </a:endParaRPr>
          </a:p>
        </p:txBody>
      </p:sp>
      <p:cxnSp>
        <p:nvCxnSpPr>
          <p:cNvPr id="23" name="直線接點 2">
            <a:extLst>
              <a:ext uri="{FF2B5EF4-FFF2-40B4-BE49-F238E27FC236}">
                <a16:creationId xmlns:a16="http://schemas.microsoft.com/office/drawing/2014/main" id="{78D9DAF8-3E5C-450F-BA7C-08EF58C346C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H="1">
            <a:off x="0" y="6609878"/>
            <a:ext cx="12193588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73B4BF5C-6DB5-48B1-A803-B9C0B70C8FEC}"/>
              </a:ext>
            </a:extLst>
          </p:cNvPr>
          <p:cNvSpPr txBox="1"/>
          <p:nvPr userDrawn="1"/>
        </p:nvSpPr>
        <p:spPr>
          <a:xfrm>
            <a:off x="11136457" y="6627168"/>
            <a:ext cx="56832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fld id="{42629C37-38D6-4872-8B42-212CBD4B5EB0}" type="datetimeyyyy">
              <a:rPr kumimoji="0" lang="en-US" sz="900" b="1" kern="1200" smtClean="0">
                <a:solidFill>
                  <a:schemeClr val="bg1"/>
                </a:solidFill>
                <a:latin typeface="Arial" charset="0"/>
                <a:ea typeface="新細明體" charset="-120"/>
                <a:cs typeface="+mn-cs"/>
              </a:rPr>
              <a:pPr algn="l"/>
              <a:t>2025</a:t>
            </a:fld>
            <a:endParaRPr kumimoji="0" lang="en-US" sz="900" b="1" kern="1200" dirty="0">
              <a:solidFill>
                <a:schemeClr val="bg1"/>
              </a:solidFill>
              <a:latin typeface="Arial" charset="0"/>
              <a:ea typeface="新細明體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23850" indent="-250825" algn="l" rtl="0" eaLnBrk="1" fontAlgn="base" hangingPunct="1">
        <a:spcBef>
          <a:spcPts val="600"/>
        </a:spcBef>
        <a:spcAft>
          <a:spcPct val="0"/>
        </a:spcAft>
        <a:buClr>
          <a:srgbClr val="FF0000"/>
        </a:buClr>
        <a:buSzPct val="120000"/>
        <a:buFont typeface="Arial" panose="020B0604020202020204" pitchFamily="34" charset="0"/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863600" indent="-250825" algn="l" rtl="0" eaLnBrk="1" fontAlgn="base" hangingPunct="1">
        <a:spcBef>
          <a:spcPts val="600"/>
        </a:spcBef>
        <a:spcAft>
          <a:spcPct val="0"/>
        </a:spcAft>
        <a:buSzPct val="140000"/>
        <a:buFont typeface="Calibri" panose="020F0502020204030204" pitchFamily="34" charset="0"/>
        <a:buChar char="▪"/>
        <a:defRPr kumimoji="1" sz="2000" b="1">
          <a:solidFill>
            <a:schemeClr val="tx1"/>
          </a:solidFill>
          <a:latin typeface="+mn-lt"/>
          <a:ea typeface="+mn-ea"/>
        </a:defRPr>
      </a:lvl2pPr>
      <a:lvl3pPr marL="1331913" indent="-250825" algn="l" rtl="0" eaLnBrk="1" fontAlgn="base" hangingPunct="1">
        <a:spcBef>
          <a:spcPts val="600"/>
        </a:spcBef>
        <a:spcAft>
          <a:spcPct val="0"/>
        </a:spcAft>
        <a:buSzPct val="130000"/>
        <a:buFont typeface="Calibri" panose="020F0502020204030204" pitchFamily="34" charset="0"/>
        <a:buChar char="▫"/>
        <a:defRPr kumimoji="1" b="1">
          <a:solidFill>
            <a:schemeClr val="tx1"/>
          </a:solidFill>
          <a:latin typeface="+mn-lt"/>
          <a:ea typeface="+mn-ea"/>
        </a:defRPr>
      </a:lvl3pPr>
      <a:lvl4pPr marL="1798638" indent="-250825" algn="l" rtl="0" eaLnBrk="1" fontAlgn="base" hangingPunct="1">
        <a:spcBef>
          <a:spcPts val="600"/>
        </a:spcBef>
        <a:spcAft>
          <a:spcPct val="0"/>
        </a:spcAft>
        <a:buSzPct val="90000"/>
        <a:buFont typeface="Arial" panose="020B0604020202020204" pitchFamily="34" charset="0"/>
        <a:buChar char="♦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mr38uc7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內容版面配置區 11">
            <a:extLst>
              <a:ext uri="{FF2B5EF4-FFF2-40B4-BE49-F238E27FC236}">
                <a16:creationId xmlns:a16="http://schemas.microsoft.com/office/drawing/2014/main" id="{26BA72AB-ED2D-F483-4CCA-1354114196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022" y="1988840"/>
            <a:ext cx="3175553" cy="4504329"/>
          </a:xfrm>
          <a:noFill/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EB207C76-5D7C-ABD5-AE70-91529ACC3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408" y="1052736"/>
            <a:ext cx="5384800" cy="4343400"/>
          </a:xfrm>
        </p:spPr>
        <p:txBody>
          <a:bodyPr/>
          <a:lstStyle/>
          <a:p>
            <a:pPr marL="73025" indent="0">
              <a:buNone/>
            </a:pPr>
            <a:r>
              <a:rPr lang="zh-TW" altLang="en-US" sz="1600" dirty="0">
                <a:latin typeface="+mn-lt"/>
                <a:ea typeface="微軟正黑體" panose="020B0604030504040204" pitchFamily="34" charset="-120"/>
              </a:rPr>
              <a:t>台積電 </a:t>
            </a:r>
            <a:r>
              <a:rPr lang="en-US" altLang="zh-TW" sz="1600" dirty="0">
                <a:latin typeface="+mn-lt"/>
                <a:ea typeface="微軟正黑體" panose="020B0604030504040204" pitchFamily="34" charset="-120"/>
              </a:rPr>
              <a:t>IT</a:t>
            </a:r>
            <a:r>
              <a:rPr lang="zh-TW" altLang="en-US" sz="1600" dirty="0">
                <a:latin typeface="+mn-lt"/>
                <a:ea typeface="微軟正黑體" panose="020B0604030504040204" pitchFamily="34" charset="-120"/>
              </a:rPr>
              <a:t> 實習徵才</a:t>
            </a:r>
            <a:endParaRPr lang="en-US" altLang="zh-TW" sz="1600" dirty="0">
              <a:latin typeface="+mn-lt"/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en-US" altLang="zh-TW" sz="1600" b="0" dirty="0">
                <a:ea typeface="微軟正黑體" panose="020B0604030504040204" pitchFamily="34" charset="-120"/>
              </a:rPr>
              <a:t>I</a:t>
            </a:r>
            <a:r>
              <a:rPr lang="en-US" altLang="zh-TW" sz="1400" b="0" dirty="0">
                <a:ea typeface="微軟正黑體" panose="020B0604030504040204" pitchFamily="34" charset="-120"/>
              </a:rPr>
              <a:t>T</a:t>
            </a:r>
            <a:r>
              <a:rPr lang="zh-TW" altLang="en-US" sz="1400" b="0" dirty="0">
                <a:ea typeface="微軟正黑體" panose="020B0604030504040204" pitchFamily="34" charset="-120"/>
              </a:rPr>
              <a:t>專場線上說明會 </a:t>
            </a:r>
            <a:endParaRPr lang="en-US" altLang="zh-TW" sz="1400" b="0" dirty="0"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zh-TW" altLang="en-US" sz="1400" b="0" dirty="0">
                <a:ea typeface="微軟正黑體" panose="020B0604030504040204" pitchFamily="34" charset="-120"/>
              </a:rPr>
              <a:t>報名連結：</a:t>
            </a:r>
            <a:r>
              <a:rPr lang="en-US" altLang="zh-TW" sz="1400" b="0" dirty="0"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https://tinyurl.com/mr38uc7r</a:t>
            </a:r>
            <a:endParaRPr lang="en-US" altLang="zh-TW" sz="1400" b="0" dirty="0"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zh-TW" altLang="en-US" sz="1400" b="0" dirty="0">
                <a:ea typeface="微軟正黑體" panose="020B0604030504040204" pitchFamily="34" charset="-120"/>
              </a:rPr>
              <a:t>時間：</a:t>
            </a:r>
            <a:r>
              <a:rPr lang="en-US" altLang="zh-TW" sz="1400" b="0" dirty="0">
                <a:ea typeface="微軟正黑體" panose="020B0604030504040204" pitchFamily="34" charset="-120"/>
              </a:rPr>
              <a:t>4/11 (</a:t>
            </a:r>
            <a:r>
              <a:rPr lang="zh-TW" altLang="en-US" sz="1400" b="0" dirty="0">
                <a:ea typeface="微軟正黑體" panose="020B0604030504040204" pitchFamily="34" charset="-120"/>
              </a:rPr>
              <a:t>五</a:t>
            </a:r>
            <a:r>
              <a:rPr lang="en-US" altLang="zh-TW" sz="1400" b="0" dirty="0">
                <a:ea typeface="微軟正黑體" panose="020B0604030504040204" pitchFamily="34" charset="-120"/>
              </a:rPr>
              <a:t>) 18:30-20:00</a:t>
            </a:r>
          </a:p>
          <a:p>
            <a:pPr marL="73025" indent="0">
              <a:buNone/>
            </a:pPr>
            <a:r>
              <a:rPr lang="zh-TW" altLang="en-US" sz="1400" b="0" dirty="0">
                <a:ea typeface="微軟正黑體" panose="020B0604030504040204" pitchFamily="34" charset="-120"/>
              </a:rPr>
              <a:t>地點：</a:t>
            </a:r>
            <a:r>
              <a:rPr lang="en-US" altLang="zh-TW" sz="1400" b="0" dirty="0">
                <a:ea typeface="微軟正黑體" panose="020B0604030504040204" pitchFamily="34" charset="-120"/>
              </a:rPr>
              <a:t>Microsoft Teams </a:t>
            </a:r>
            <a:r>
              <a:rPr lang="zh-TW" altLang="en-US" sz="1400" b="0" dirty="0">
                <a:ea typeface="微軟正黑體" panose="020B0604030504040204" pitchFamily="34" charset="-120"/>
              </a:rPr>
              <a:t>線上會議 </a:t>
            </a:r>
            <a:r>
              <a:rPr lang="en-US" altLang="zh-TW" sz="1400" b="0" dirty="0">
                <a:ea typeface="微軟正黑體" panose="020B0604030504040204" pitchFamily="34" charset="-120"/>
              </a:rPr>
              <a:t>(</a:t>
            </a:r>
            <a:r>
              <a:rPr lang="zh-TW" altLang="en-US" sz="1400" b="0" dirty="0">
                <a:ea typeface="微軟正黑體" panose="020B0604030504040204" pitchFamily="34" charset="-120"/>
              </a:rPr>
              <a:t>報名後提供連結</a:t>
            </a:r>
            <a:r>
              <a:rPr lang="en-US" altLang="zh-TW" sz="1400" b="0" dirty="0">
                <a:ea typeface="微軟正黑體" panose="020B0604030504040204" pitchFamily="34" charset="-120"/>
              </a:rPr>
              <a:t>)</a:t>
            </a:r>
          </a:p>
          <a:p>
            <a:pPr marL="73025" indent="0">
              <a:buNone/>
            </a:pPr>
            <a:r>
              <a:rPr lang="zh-TW" altLang="en-US" sz="1400" b="0" dirty="0">
                <a:ea typeface="微軟正黑體" panose="020B0604030504040204" pitchFamily="34" charset="-120"/>
              </a:rPr>
              <a:t>議程：</a:t>
            </a:r>
            <a:endParaRPr lang="en-US" altLang="zh-TW" sz="1400" b="0" dirty="0"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en-US" altLang="zh-TW" sz="1400" b="0" dirty="0">
                <a:ea typeface="微軟正黑體" panose="020B0604030504040204" pitchFamily="34" charset="-120"/>
              </a:rPr>
              <a:t>18:20-18:30 </a:t>
            </a:r>
            <a:r>
              <a:rPr lang="zh-TW" altLang="en-US" sz="1400" b="0" dirty="0">
                <a:ea typeface="微軟正黑體" panose="020B0604030504040204" pitchFamily="34" charset="-120"/>
              </a:rPr>
              <a:t>報到</a:t>
            </a:r>
            <a:endParaRPr lang="en-US" altLang="zh-TW" sz="1400" b="0" dirty="0"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en-US" altLang="zh-TW" sz="1400" b="0" dirty="0">
                <a:ea typeface="微軟正黑體" panose="020B0604030504040204" pitchFamily="34" charset="-120"/>
              </a:rPr>
              <a:t>18:30-19:20 IT </a:t>
            </a:r>
            <a:r>
              <a:rPr lang="zh-TW" altLang="en-US" sz="1400" b="0" dirty="0">
                <a:ea typeface="微軟正黑體" panose="020B0604030504040204" pitchFamily="34" charset="-120"/>
              </a:rPr>
              <a:t>職缺與實習計畫介紹</a:t>
            </a:r>
            <a:endParaRPr lang="en-US" altLang="zh-TW" sz="1400" b="0" dirty="0"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en-US" altLang="zh-TW" sz="1400" b="0" dirty="0">
                <a:ea typeface="微軟正黑體" panose="020B0604030504040204" pitchFamily="34" charset="-120"/>
              </a:rPr>
              <a:t>19:20-19:40 </a:t>
            </a:r>
            <a:r>
              <a:rPr lang="zh-TW" altLang="en-US" sz="1400" b="0" dirty="0">
                <a:ea typeface="微軟正黑體" panose="020B0604030504040204" pitchFamily="34" charset="-120"/>
              </a:rPr>
              <a:t>履歷投遞說明</a:t>
            </a:r>
            <a:endParaRPr lang="en-US" altLang="zh-TW" sz="1400" b="0" dirty="0">
              <a:ea typeface="微軟正黑體" panose="020B0604030504040204" pitchFamily="34" charset="-120"/>
            </a:endParaRPr>
          </a:p>
          <a:p>
            <a:pPr marL="73025" indent="0">
              <a:buNone/>
            </a:pPr>
            <a:r>
              <a:rPr lang="en-US" altLang="zh-TW" sz="1400" b="0" dirty="0">
                <a:ea typeface="微軟正黑體" panose="020B0604030504040204" pitchFamily="34" charset="-120"/>
              </a:rPr>
              <a:t>19:40-20:00 Q&amp;A</a:t>
            </a:r>
            <a:endParaRPr lang="en-US" sz="1400" b="0" dirty="0">
              <a:ea typeface="微軟正黑體" panose="020B0604030504040204" pitchFamily="34" charset="-120"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CD84255-E080-3F32-CC6F-7C7B08F5D9CB}"/>
              </a:ext>
            </a:extLst>
          </p:cNvPr>
          <p:cNvSpPr txBox="1">
            <a:spLocks/>
          </p:cNvSpPr>
          <p:nvPr/>
        </p:nvSpPr>
        <p:spPr bwMode="auto">
          <a:xfrm>
            <a:off x="7000398" y="1556792"/>
            <a:ext cx="538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23850" indent="-2508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3600" indent="-250825" algn="l" rtl="0" eaLnBrk="1" fontAlgn="base" hangingPunct="1">
              <a:spcBef>
                <a:spcPts val="600"/>
              </a:spcBef>
              <a:spcAft>
                <a:spcPct val="0"/>
              </a:spcAft>
              <a:buSzPct val="140000"/>
              <a:buFont typeface="Calibri" panose="020F0502020204030204" pitchFamily="34" charset="0"/>
              <a:buChar char="▪"/>
              <a:defRPr kumimoji="1" sz="24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331913" indent="-250825" algn="l" rtl="0" eaLnBrk="1" fontAlgn="base" hangingPunct="1">
              <a:spcBef>
                <a:spcPts val="600"/>
              </a:spcBef>
              <a:spcAft>
                <a:spcPct val="0"/>
              </a:spcAft>
              <a:buSzPct val="130000"/>
              <a:buFont typeface="Calibri" panose="020F0502020204030204" pitchFamily="34" charset="0"/>
              <a:buChar char="▫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798638" indent="-250825" algn="l" rtl="0" eaLnBrk="1" fontAlgn="base" hangingPunct="1">
              <a:spcBef>
                <a:spcPts val="6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♦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Times New Roman" pitchFamily="18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Times New Roman" pitchFamily="18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Times New Roman" pitchFamily="18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Times New Roman" pitchFamily="18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Times New Roman" pitchFamily="18" charset="0"/>
                <a:ea typeface="+mn-ea"/>
              </a:defRPr>
            </a:lvl9pPr>
          </a:lstStyle>
          <a:p>
            <a:pPr marL="73025" indent="0">
              <a:buFont typeface="Arial" panose="020B0604020202020204" pitchFamily="34" charset="0"/>
              <a:buNone/>
            </a:pPr>
            <a:r>
              <a:rPr lang="zh-TW" altLang="en-US" sz="1400" b="0" kern="0" dirty="0">
                <a:ea typeface="微軟正黑體" panose="020B0604030504040204" pitchFamily="34" charset="-120"/>
              </a:rPr>
              <a:t>示意圖，請使用壓縮資料夾內提供之圖檔或 </a:t>
            </a:r>
            <a:r>
              <a:rPr lang="en-US" altLang="zh-TW" sz="1400" b="0" kern="0" dirty="0">
                <a:ea typeface="微軟正黑體" panose="020B0604030504040204" pitchFamily="34" charset="-120"/>
              </a:rPr>
              <a:t>PDF</a:t>
            </a:r>
            <a:r>
              <a:rPr lang="zh-TW" altLang="en-US" sz="1400" b="0" kern="0" dirty="0">
                <a:ea typeface="微軟正黑體" panose="020B0604030504040204" pitchFamily="34" charset="-120"/>
              </a:rPr>
              <a:t> 文件</a:t>
            </a:r>
            <a:endParaRPr lang="en-US" sz="1400" b="0" kern="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5816321"/>
      </p:ext>
    </p:extLst>
  </p:cSld>
  <p:clrMapOvr>
    <a:masterClrMapping/>
  </p:clrMapOvr>
</p:sld>
</file>

<file path=ppt/theme/theme1.xml><?xml version="1.0" encoding="utf-8"?>
<a:theme xmlns:a="http://schemas.openxmlformats.org/drawingml/2006/main" name="Prepared_by_Ted Chiang">
  <a:themeElements>
    <a:clrScheme name="Prepared_by_Ted Chia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pared_by_Ted Chiang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epared_by_Ted Chia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pared_by_Ted Chia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P 16x9 template.pptx" id="{FCEF76A7-1BC6-46FA-80F6-B8511AD1F76B}" vid="{702BB6B7-16AE-4BDD-9541-5C28BFFDF6E1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AIP 16x9 template</Template>
  <TotalTime>124</TotalTime>
  <Words>75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Times New Roman</vt:lpstr>
      <vt:lpstr>Wingdings</vt:lpstr>
      <vt:lpstr>Prepared_by_Ted Chiang</vt:lpstr>
      <vt:lpstr>PowerPoint 簡報</vt:lpstr>
    </vt:vector>
  </TitlesOfParts>
  <Company>TSMC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Yu-Chen Fan 范瑀真</dc:creator>
  <cp:lastModifiedBy>Yu-Chen Fan 范瑀真</cp:lastModifiedBy>
  <cp:revision>2</cp:revision>
  <cp:lastPrinted>2019-12-17T00:24:48Z</cp:lastPrinted>
  <dcterms:created xsi:type="dcterms:W3CDTF">2025-03-06T07:10:30Z</dcterms:created>
  <dcterms:modified xsi:type="dcterms:W3CDTF">2025-03-10T11:57:22Z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a58114d-e8a9-420b-8fca-f381479fbb27_Enabled">
    <vt:lpwstr>true</vt:lpwstr>
  </property>
  <property fmtid="{D5CDD505-2E9C-101B-9397-08002B2CF9AE}" pid="3" name="MSIP_Label_9a58114d-e8a9-420b-8fca-f381479fbb27_SetDate">
    <vt:lpwstr>2025-03-06T07:11:02Z</vt:lpwstr>
  </property>
  <property fmtid="{D5CDD505-2E9C-101B-9397-08002B2CF9AE}" pid="4" name="MSIP_Label_9a58114d-e8a9-420b-8fca-f381479fbb27_Method">
    <vt:lpwstr>Privileged</vt:lpwstr>
  </property>
  <property fmtid="{D5CDD505-2E9C-101B-9397-08002B2CF9AE}" pid="5" name="MSIP_Label_9a58114d-e8a9-420b-8fca-f381479fbb27_Name">
    <vt:lpwstr>No Restriction</vt:lpwstr>
  </property>
  <property fmtid="{D5CDD505-2E9C-101B-9397-08002B2CF9AE}" pid="6" name="MSIP_Label_9a58114d-e8a9-420b-8fca-f381479fbb27_SiteId">
    <vt:lpwstr>9255f64b-1818-42e5-ad78-f619a9a7b1e7</vt:lpwstr>
  </property>
  <property fmtid="{D5CDD505-2E9C-101B-9397-08002B2CF9AE}" pid="7" name="MSIP_Label_9a58114d-e8a9-420b-8fca-f381479fbb27_ActionId">
    <vt:lpwstr>8331d54d-5dcc-4afe-a0fb-c50e4e5e858b</vt:lpwstr>
  </property>
  <property fmtid="{D5CDD505-2E9C-101B-9397-08002B2CF9AE}" pid="8" name="MSIP_Label_9a58114d-e8a9-420b-8fca-f381479fbb27_ContentBits">
    <vt:lpwstr>0</vt:lpwstr>
  </property>
</Properties>
</file>