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0B1D23"/>
          </a:solidFill>
          <a:ln/>
        </p:spPr>
      </p:sp>
      <p:sp>
        <p:nvSpPr>
          <p:cNvPr id="3" name="Shape 1"/>
          <p:cNvSpPr/>
          <p:nvPr/>
        </p:nvSpPr>
        <p:spPr>
          <a:xfrm>
            <a:off x="16363950" y="4762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4" name="Shape 2"/>
          <p:cNvSpPr/>
          <p:nvPr/>
        </p:nvSpPr>
        <p:spPr>
          <a:xfrm>
            <a:off x="16535400" y="4762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5" name="Shape 3"/>
          <p:cNvSpPr/>
          <p:nvPr/>
        </p:nvSpPr>
        <p:spPr>
          <a:xfrm>
            <a:off x="16706850" y="4762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6" name="Shape 4"/>
          <p:cNvSpPr/>
          <p:nvPr/>
        </p:nvSpPr>
        <p:spPr>
          <a:xfrm>
            <a:off x="16878300" y="4762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7" name="Shape 5"/>
          <p:cNvSpPr/>
          <p:nvPr/>
        </p:nvSpPr>
        <p:spPr>
          <a:xfrm>
            <a:off x="17049750" y="4762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8" name="Shape 6"/>
          <p:cNvSpPr/>
          <p:nvPr/>
        </p:nvSpPr>
        <p:spPr>
          <a:xfrm>
            <a:off x="17221200" y="4762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9" name="Shape 7"/>
          <p:cNvSpPr/>
          <p:nvPr/>
        </p:nvSpPr>
        <p:spPr>
          <a:xfrm>
            <a:off x="17392650" y="4762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10" name="Shape 8"/>
          <p:cNvSpPr/>
          <p:nvPr/>
        </p:nvSpPr>
        <p:spPr>
          <a:xfrm>
            <a:off x="16363950" y="6477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11" name="Shape 9"/>
          <p:cNvSpPr/>
          <p:nvPr/>
        </p:nvSpPr>
        <p:spPr>
          <a:xfrm>
            <a:off x="16535400" y="6477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12" name="Shape 10"/>
          <p:cNvSpPr/>
          <p:nvPr/>
        </p:nvSpPr>
        <p:spPr>
          <a:xfrm>
            <a:off x="16706850" y="6477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13" name="Shape 11"/>
          <p:cNvSpPr/>
          <p:nvPr/>
        </p:nvSpPr>
        <p:spPr>
          <a:xfrm>
            <a:off x="16878300" y="6477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14" name="Shape 12"/>
          <p:cNvSpPr/>
          <p:nvPr/>
        </p:nvSpPr>
        <p:spPr>
          <a:xfrm>
            <a:off x="17049750" y="6477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15" name="Shape 13"/>
          <p:cNvSpPr/>
          <p:nvPr/>
        </p:nvSpPr>
        <p:spPr>
          <a:xfrm>
            <a:off x="17221200" y="6477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16" name="Shape 14"/>
          <p:cNvSpPr/>
          <p:nvPr/>
        </p:nvSpPr>
        <p:spPr>
          <a:xfrm>
            <a:off x="17392650" y="6477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17" name="Shape 15"/>
          <p:cNvSpPr/>
          <p:nvPr/>
        </p:nvSpPr>
        <p:spPr>
          <a:xfrm>
            <a:off x="16363950" y="8191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18" name="Shape 16"/>
          <p:cNvSpPr/>
          <p:nvPr/>
        </p:nvSpPr>
        <p:spPr>
          <a:xfrm>
            <a:off x="16535400" y="8191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19" name="Shape 17"/>
          <p:cNvSpPr/>
          <p:nvPr/>
        </p:nvSpPr>
        <p:spPr>
          <a:xfrm>
            <a:off x="16706850" y="8191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20" name="Shape 18"/>
          <p:cNvSpPr/>
          <p:nvPr/>
        </p:nvSpPr>
        <p:spPr>
          <a:xfrm>
            <a:off x="16878300" y="8191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21" name="Shape 19"/>
          <p:cNvSpPr/>
          <p:nvPr/>
        </p:nvSpPr>
        <p:spPr>
          <a:xfrm>
            <a:off x="17049750" y="8191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22" name="Shape 20"/>
          <p:cNvSpPr/>
          <p:nvPr/>
        </p:nvSpPr>
        <p:spPr>
          <a:xfrm>
            <a:off x="17221200" y="8191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23" name="Shape 21"/>
          <p:cNvSpPr/>
          <p:nvPr/>
        </p:nvSpPr>
        <p:spPr>
          <a:xfrm>
            <a:off x="17392650" y="8191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24" name="Shape 22"/>
          <p:cNvSpPr/>
          <p:nvPr/>
        </p:nvSpPr>
        <p:spPr>
          <a:xfrm>
            <a:off x="16363950" y="9906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25" name="Shape 23"/>
          <p:cNvSpPr/>
          <p:nvPr/>
        </p:nvSpPr>
        <p:spPr>
          <a:xfrm>
            <a:off x="16535400" y="9906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26" name="Shape 24"/>
          <p:cNvSpPr/>
          <p:nvPr/>
        </p:nvSpPr>
        <p:spPr>
          <a:xfrm>
            <a:off x="16706850" y="9906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27" name="Shape 25"/>
          <p:cNvSpPr/>
          <p:nvPr/>
        </p:nvSpPr>
        <p:spPr>
          <a:xfrm>
            <a:off x="16878300" y="9906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28" name="Shape 26"/>
          <p:cNvSpPr/>
          <p:nvPr/>
        </p:nvSpPr>
        <p:spPr>
          <a:xfrm>
            <a:off x="17049750" y="9906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29" name="Shape 27"/>
          <p:cNvSpPr/>
          <p:nvPr/>
        </p:nvSpPr>
        <p:spPr>
          <a:xfrm>
            <a:off x="17221200" y="9906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30" name="Shape 28"/>
          <p:cNvSpPr/>
          <p:nvPr/>
        </p:nvSpPr>
        <p:spPr>
          <a:xfrm>
            <a:off x="17392650" y="9906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31" name="Shape 29"/>
          <p:cNvSpPr/>
          <p:nvPr/>
        </p:nvSpPr>
        <p:spPr>
          <a:xfrm>
            <a:off x="16363950" y="11620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32" name="Shape 30"/>
          <p:cNvSpPr/>
          <p:nvPr/>
        </p:nvSpPr>
        <p:spPr>
          <a:xfrm>
            <a:off x="16535400" y="11620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33" name="Shape 31"/>
          <p:cNvSpPr/>
          <p:nvPr/>
        </p:nvSpPr>
        <p:spPr>
          <a:xfrm>
            <a:off x="16706850" y="11620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34" name="Shape 32"/>
          <p:cNvSpPr/>
          <p:nvPr/>
        </p:nvSpPr>
        <p:spPr>
          <a:xfrm>
            <a:off x="16878300" y="11620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35" name="Shape 33"/>
          <p:cNvSpPr/>
          <p:nvPr/>
        </p:nvSpPr>
        <p:spPr>
          <a:xfrm>
            <a:off x="17049750" y="11620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36" name="Shape 34"/>
          <p:cNvSpPr/>
          <p:nvPr/>
        </p:nvSpPr>
        <p:spPr>
          <a:xfrm>
            <a:off x="17221200" y="11620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37" name="Shape 35"/>
          <p:cNvSpPr/>
          <p:nvPr/>
        </p:nvSpPr>
        <p:spPr>
          <a:xfrm>
            <a:off x="17392650" y="116205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38" name="Shape 36"/>
          <p:cNvSpPr/>
          <p:nvPr/>
        </p:nvSpPr>
        <p:spPr>
          <a:xfrm>
            <a:off x="16363950" y="13335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39" name="Shape 37"/>
          <p:cNvSpPr/>
          <p:nvPr/>
        </p:nvSpPr>
        <p:spPr>
          <a:xfrm>
            <a:off x="16535400" y="13335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40" name="Shape 38"/>
          <p:cNvSpPr/>
          <p:nvPr/>
        </p:nvSpPr>
        <p:spPr>
          <a:xfrm>
            <a:off x="16706850" y="13335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41" name="Shape 39"/>
          <p:cNvSpPr/>
          <p:nvPr/>
        </p:nvSpPr>
        <p:spPr>
          <a:xfrm>
            <a:off x="16878300" y="13335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42" name="Shape 40"/>
          <p:cNvSpPr/>
          <p:nvPr/>
        </p:nvSpPr>
        <p:spPr>
          <a:xfrm>
            <a:off x="17049750" y="13335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43" name="Shape 41"/>
          <p:cNvSpPr/>
          <p:nvPr/>
        </p:nvSpPr>
        <p:spPr>
          <a:xfrm>
            <a:off x="17221200" y="13335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44" name="Shape 42"/>
          <p:cNvSpPr/>
          <p:nvPr/>
        </p:nvSpPr>
        <p:spPr>
          <a:xfrm>
            <a:off x="17392650" y="1333500"/>
            <a:ext cx="57150" cy="57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45" name="Shape 43"/>
          <p:cNvSpPr/>
          <p:nvPr/>
        </p:nvSpPr>
        <p:spPr>
          <a:xfrm>
            <a:off x="0" y="0"/>
            <a:ext cx="4762500" cy="4762500"/>
          </a:xfrm>
          <a:prstGeom prst="rect">
            <a:avLst/>
          </a:prstGeom>
          <a:solidFill>
            <a:srgbClr val="8BE2D5">
              <a:alpha val="15000"/>
            </a:srgbClr>
          </a:solidFill>
          <a:ln/>
        </p:spPr>
      </p:sp>
      <p:sp>
        <p:nvSpPr>
          <p:cNvPr id="46" name="Shape 44"/>
          <p:cNvSpPr/>
          <p:nvPr/>
        </p:nvSpPr>
        <p:spPr>
          <a:xfrm>
            <a:off x="12763500" y="4762500"/>
            <a:ext cx="5524500" cy="5524500"/>
          </a:xfrm>
          <a:prstGeom prst="rect">
            <a:avLst/>
          </a:prstGeom>
          <a:solidFill>
            <a:srgbClr val="0C919A">
              <a:alpha val="20000"/>
            </a:srgbClr>
          </a:solidFill>
          <a:ln/>
        </p:spPr>
      </p:sp>
      <p:sp>
        <p:nvSpPr>
          <p:cNvPr id="47" name="Shape 45"/>
          <p:cNvSpPr/>
          <p:nvPr/>
        </p:nvSpPr>
        <p:spPr>
          <a:xfrm>
            <a:off x="1047750" y="2406253"/>
            <a:ext cx="3225850" cy="485775"/>
          </a:xfrm>
          <a:prstGeom prst="roundRect">
            <a:avLst>
              <a:gd name="adj" fmla="val 50000"/>
            </a:avLst>
          </a:prstGeom>
          <a:solidFill>
            <a:srgbClr val="FFFFFF">
              <a:alpha val="14000"/>
            </a:srgbClr>
          </a:solidFill>
          <a:ln/>
        </p:spPr>
      </p:sp>
      <p:sp>
        <p:nvSpPr>
          <p:cNvPr id="48" name="Text 46"/>
          <p:cNvSpPr/>
          <p:nvPr/>
        </p:nvSpPr>
        <p:spPr>
          <a:xfrm>
            <a:off x="1257300" y="2482453"/>
            <a:ext cx="2903525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國立成功大學 資訊工程學系</a:t>
            </a:r>
            <a:endParaRPr lang="en-US" sz="1800" dirty="0"/>
          </a:p>
        </p:txBody>
      </p:sp>
      <p:sp>
        <p:nvSpPr>
          <p:cNvPr id="49" name="Shape 47"/>
          <p:cNvSpPr/>
          <p:nvPr/>
        </p:nvSpPr>
        <p:spPr>
          <a:xfrm>
            <a:off x="4445050" y="2406253"/>
            <a:ext cx="1994446" cy="485775"/>
          </a:xfrm>
          <a:prstGeom prst="roundRect">
            <a:avLst>
              <a:gd name="adj" fmla="val 50000"/>
            </a:avLst>
          </a:prstGeom>
          <a:solidFill>
            <a:srgbClr val="FFFFFF">
              <a:alpha val="14000"/>
            </a:srgbClr>
          </a:solidFill>
          <a:ln/>
        </p:spPr>
      </p:sp>
      <p:sp>
        <p:nvSpPr>
          <p:cNvPr id="50" name="Text 48"/>
          <p:cNvSpPr/>
          <p:nvPr/>
        </p:nvSpPr>
        <p:spPr>
          <a:xfrm>
            <a:off x="4654600" y="2482453"/>
            <a:ext cx="1651546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 級畢業專題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1047750" y="3311128"/>
            <a:ext cx="16678275" cy="97675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對話式智慧導航</a:t>
            </a:r>
            <a:endParaRPr lang="en-US" sz="6600" dirty="0"/>
          </a:p>
        </p:txBody>
      </p:sp>
      <p:sp>
        <p:nvSpPr>
          <p:cNvPr id="52" name="Text 50"/>
          <p:cNvSpPr/>
          <p:nvPr/>
        </p:nvSpPr>
        <p:spPr>
          <a:xfrm>
            <a:off x="1047750" y="4497437"/>
            <a:ext cx="12950190" cy="14781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405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基於大型語言模型多代理人與事件驅動架構之即時路徑規劃系統</a:t>
            </a:r>
            <a:endParaRPr lang="en-US" sz="4050" dirty="0"/>
          </a:p>
        </p:txBody>
      </p:sp>
      <p:sp>
        <p:nvSpPr>
          <p:cNvPr id="53" name="Text 51"/>
          <p:cNvSpPr/>
          <p:nvPr/>
        </p:nvSpPr>
        <p:spPr>
          <a:xfrm>
            <a:off x="1047750" y="6127998"/>
            <a:ext cx="16678275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spc="38" kern="0" dirty="0">
                <a:solidFill>
                  <a:srgbClr val="8BE2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Conversational Smart Navigation: An LLM Multi-Agent and Event-Driven System for Real-Time Route Planning</a:t>
            </a:r>
            <a:endParaRPr lang="en-US" sz="2100" dirty="0"/>
          </a:p>
        </p:txBody>
      </p:sp>
      <p:sp>
        <p:nvSpPr>
          <p:cNvPr id="54" name="Text 52"/>
          <p:cNvSpPr/>
          <p:nvPr/>
        </p:nvSpPr>
        <p:spPr>
          <a:xfrm>
            <a:off x="1047750" y="7061448"/>
            <a:ext cx="127635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>
                    <a:alpha val="3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指導教授</a:t>
            </a:r>
            <a:endParaRPr lang="en-US" sz="1800" dirty="0"/>
          </a:p>
        </p:txBody>
      </p:sp>
      <p:sp>
        <p:nvSpPr>
          <p:cNvPr id="55" name="Text 53"/>
          <p:cNvSpPr/>
          <p:nvPr/>
        </p:nvSpPr>
        <p:spPr>
          <a:xfrm>
            <a:off x="1047750" y="7471023"/>
            <a:ext cx="1276350" cy="619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涂嘉恒</a:t>
            </a:r>
            <a:endParaRPr lang="en-US" sz="3150" dirty="0"/>
          </a:p>
        </p:txBody>
      </p:sp>
      <p:sp>
        <p:nvSpPr>
          <p:cNvPr id="56" name="Shape 54"/>
          <p:cNvSpPr/>
          <p:nvPr/>
        </p:nvSpPr>
        <p:spPr>
          <a:xfrm>
            <a:off x="2781300" y="7290048"/>
            <a:ext cx="19050" cy="533400"/>
          </a:xfrm>
          <a:prstGeom prst="rect">
            <a:avLst/>
          </a:prstGeom>
          <a:solidFill>
            <a:srgbClr val="FFFFFF">
              <a:alpha val="16000"/>
            </a:srgbClr>
          </a:solidFill>
          <a:ln/>
        </p:spPr>
      </p:sp>
      <p:sp>
        <p:nvSpPr>
          <p:cNvPr id="57" name="Text 55"/>
          <p:cNvSpPr/>
          <p:nvPr/>
        </p:nvSpPr>
        <p:spPr>
          <a:xfrm>
            <a:off x="3333750" y="7061448"/>
            <a:ext cx="127635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>
                    <a:alpha val="3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專題成員</a:t>
            </a:r>
            <a:endParaRPr lang="en-US" sz="1800" dirty="0"/>
          </a:p>
        </p:txBody>
      </p:sp>
      <p:sp>
        <p:nvSpPr>
          <p:cNvPr id="58" name="Text 56"/>
          <p:cNvSpPr/>
          <p:nvPr/>
        </p:nvSpPr>
        <p:spPr>
          <a:xfrm>
            <a:off x="3333750" y="7471023"/>
            <a:ext cx="1276350" cy="619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廖子閔</a:t>
            </a:r>
            <a:endParaRPr lang="en-US" sz="3150" dirty="0"/>
          </a:p>
        </p:txBody>
      </p:sp>
      <p:sp>
        <p:nvSpPr>
          <p:cNvPr id="59" name="Shape 57"/>
          <p:cNvSpPr/>
          <p:nvPr/>
        </p:nvSpPr>
        <p:spPr>
          <a:xfrm>
            <a:off x="0" y="10229850"/>
            <a:ext cx="18288000" cy="57150"/>
          </a:xfrm>
          <a:prstGeom prst="rect">
            <a:avLst/>
          </a:prstGeom>
          <a:solidFill>
            <a:srgbClr val="057780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6200" cy="10287000"/>
          </a:xfrm>
          <a:prstGeom prst="rect">
            <a:avLst/>
          </a:prstGeom>
          <a:solidFill>
            <a:srgbClr val="057780"/>
          </a:solidFill>
          <a:ln/>
        </p:spPr>
      </p:sp>
      <p:sp>
        <p:nvSpPr>
          <p:cNvPr id="3" name="Text 1"/>
          <p:cNvSpPr/>
          <p:nvPr/>
        </p:nvSpPr>
        <p:spPr>
          <a:xfrm>
            <a:off x="1238250" y="857250"/>
            <a:ext cx="1648206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spc="300" kern="0" dirty="0">
                <a:solidFill>
                  <a:srgbClr val="42B2C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MOTIVATION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1238250" y="1314450"/>
            <a:ext cx="16482060" cy="8267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400" b="1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靜態路線規劃的三個盲點</a:t>
            </a:r>
            <a:endParaRPr lang="en-US" sz="5400" dirty="0"/>
          </a:p>
        </p:txBody>
      </p:sp>
      <p:sp>
        <p:nvSpPr>
          <p:cNvPr id="5" name="Shape 3"/>
          <p:cNvSpPr/>
          <p:nvPr/>
        </p:nvSpPr>
        <p:spPr>
          <a:xfrm>
            <a:off x="1238250" y="2522190"/>
            <a:ext cx="647700" cy="47625"/>
          </a:xfrm>
          <a:prstGeom prst="roundRect">
            <a:avLst>
              <a:gd name="adj" fmla="val 50000"/>
            </a:avLst>
          </a:prstGeom>
          <a:solidFill>
            <a:srgbClr val="0C919A"/>
          </a:solidFill>
          <a:ln/>
        </p:spPr>
      </p:sp>
      <p:sp>
        <p:nvSpPr>
          <p:cNvPr id="6" name="Shape 4"/>
          <p:cNvSpPr/>
          <p:nvPr/>
        </p:nvSpPr>
        <p:spPr>
          <a:xfrm>
            <a:off x="1238250" y="2912715"/>
            <a:ext cx="5130701" cy="6688485"/>
          </a:xfrm>
          <a:prstGeom prst="roundRect">
            <a:avLst>
              <a:gd name="adj" fmla="val 3342"/>
            </a:avLst>
          </a:prstGeom>
          <a:solidFill>
            <a:srgbClr val="FFFFFF"/>
          </a:solidFill>
          <a:ln w="9525">
            <a:solidFill>
              <a:srgbClr val="8BE2D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590675" y="3303240"/>
            <a:ext cx="4558626" cy="628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0577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3300" dirty="0"/>
          </a:p>
        </p:txBody>
      </p:sp>
      <p:sp>
        <p:nvSpPr>
          <p:cNvPr id="8" name="Text 6"/>
          <p:cNvSpPr/>
          <p:nvPr/>
        </p:nvSpPr>
        <p:spPr>
          <a:xfrm>
            <a:off x="1590675" y="4027140"/>
            <a:ext cx="4558626" cy="790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050" b="1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車速估算失真</a:t>
            </a:r>
            <a:endParaRPr lang="en-US" sz="4050" dirty="0"/>
          </a:p>
        </p:txBody>
      </p:sp>
      <p:sp>
        <p:nvSpPr>
          <p:cNvPr id="9" name="Text 7"/>
          <p:cNvSpPr/>
          <p:nvPr/>
        </p:nvSpPr>
        <p:spPr>
          <a:xfrm>
            <a:off x="1590675" y="4932015"/>
            <a:ext cx="4558626" cy="15923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55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固定速限忽略即時壅塞、施工與事故，ETA 與實際行駛時間差距大</a:t>
            </a:r>
            <a:endParaRPr lang="en-US" sz="2550" dirty="0"/>
          </a:p>
        </p:txBody>
      </p:sp>
      <p:sp>
        <p:nvSpPr>
          <p:cNvPr id="10" name="Shape 8"/>
          <p:cNvSpPr/>
          <p:nvPr/>
        </p:nvSpPr>
        <p:spPr>
          <a:xfrm>
            <a:off x="6673751" y="2912715"/>
            <a:ext cx="5130850" cy="6688485"/>
          </a:xfrm>
          <a:prstGeom prst="roundRect">
            <a:avLst>
              <a:gd name="adj" fmla="val 3342"/>
            </a:avLst>
          </a:prstGeom>
          <a:solidFill>
            <a:srgbClr val="FFFFFF"/>
          </a:solidFill>
          <a:ln w="9525">
            <a:solidFill>
              <a:srgbClr val="8BE2D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026176" y="3303240"/>
            <a:ext cx="4558780" cy="628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0577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3300" dirty="0"/>
          </a:p>
        </p:txBody>
      </p:sp>
      <p:sp>
        <p:nvSpPr>
          <p:cNvPr id="12" name="Text 10"/>
          <p:cNvSpPr/>
          <p:nvPr/>
        </p:nvSpPr>
        <p:spPr>
          <a:xfrm>
            <a:off x="7026176" y="4027140"/>
            <a:ext cx="4558780" cy="790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050" b="1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終點資訊缺失</a:t>
            </a:r>
            <a:endParaRPr lang="en-US" sz="4050" dirty="0"/>
          </a:p>
        </p:txBody>
      </p:sp>
      <p:sp>
        <p:nvSpPr>
          <p:cNvPr id="13" name="Text 11"/>
          <p:cNvSpPr/>
          <p:nvPr/>
        </p:nvSpPr>
        <p:spPr>
          <a:xfrm>
            <a:off x="7026176" y="4932015"/>
            <a:ext cx="4558780" cy="10742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55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導航未整合停車剩餘資訊，抵達後才發現附近無車位可停</a:t>
            </a:r>
            <a:endParaRPr lang="en-US" sz="2550" dirty="0"/>
          </a:p>
        </p:txBody>
      </p:sp>
      <p:sp>
        <p:nvSpPr>
          <p:cNvPr id="14" name="Shape 12"/>
          <p:cNvSpPr/>
          <p:nvPr/>
        </p:nvSpPr>
        <p:spPr>
          <a:xfrm>
            <a:off x="12109400" y="2912715"/>
            <a:ext cx="5130850" cy="6688485"/>
          </a:xfrm>
          <a:prstGeom prst="roundRect">
            <a:avLst>
              <a:gd name="adj" fmla="val 3342"/>
            </a:avLst>
          </a:prstGeom>
          <a:solidFill>
            <a:srgbClr val="FFFFFF"/>
          </a:solidFill>
          <a:ln w="9525">
            <a:solidFill>
              <a:srgbClr val="8BE2D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2461825" y="3303240"/>
            <a:ext cx="4558780" cy="628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0577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3300" dirty="0"/>
          </a:p>
        </p:txBody>
      </p:sp>
      <p:sp>
        <p:nvSpPr>
          <p:cNvPr id="16" name="Text 14"/>
          <p:cNvSpPr/>
          <p:nvPr/>
        </p:nvSpPr>
        <p:spPr>
          <a:xfrm>
            <a:off x="12461825" y="4027140"/>
            <a:ext cx="4558780" cy="790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050" b="1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互動方式受限</a:t>
            </a:r>
            <a:endParaRPr lang="en-US" sz="4050" dirty="0"/>
          </a:p>
        </p:txBody>
      </p:sp>
      <p:sp>
        <p:nvSpPr>
          <p:cNvPr id="17" name="Text 15"/>
          <p:cNvSpPr/>
          <p:nvPr/>
        </p:nvSpPr>
        <p:spPr>
          <a:xfrm>
            <a:off x="12461825" y="4932015"/>
            <a:ext cx="4558780" cy="10742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55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使用者須輸入精確地址座標，無法以自然語言描述路線需求</a:t>
            </a:r>
            <a:endParaRPr lang="en-US" sz="25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577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2382500" y="0"/>
            <a:ext cx="5905500" cy="5905500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034689" y="2202359"/>
            <a:ext cx="421862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100" b="1" spc="300" kern="0" dirty="0">
                <a:solidFill>
                  <a:srgbClr val="8BE2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TRAFFIC SYSTEM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2739269" y="2659559"/>
            <a:ext cx="12809314" cy="1352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38000"/>
              </a:lnSpc>
              <a:buNone/>
            </a:pPr>
            <a:r>
              <a:rPr lang="en-US" sz="37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以 OSM 路網、TDX 即時車速、Kafka 事件橋接與聊天代理 整合端到端台北智慧路線規劃 demo stack</a:t>
            </a:r>
            <a:endParaRPr lang="en-US" sz="3750" dirty="0"/>
          </a:p>
        </p:txBody>
      </p:sp>
      <p:sp>
        <p:nvSpPr>
          <p:cNvPr id="5" name="Text 3"/>
          <p:cNvSpPr/>
          <p:nvPr/>
        </p:nvSpPr>
        <p:spPr>
          <a:xfrm>
            <a:off x="3769702" y="4107359"/>
            <a:ext cx="10748596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100" dirty="0">
                <a:solidFill>
                  <a:srgbClr val="FFFFF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 19 · Spring Boot 4 · Kafka · Python FastAPI · TimescaleDB / PostGIS · DeepSeek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1809750" y="4945871"/>
            <a:ext cx="4711601" cy="3310533"/>
          </a:xfrm>
          <a:prstGeom prst="roundRect">
            <a:avLst>
              <a:gd name="adj" fmla="val 5179"/>
            </a:avLst>
          </a:prstGeom>
          <a:solidFill>
            <a:srgbClr val="D9F6F2"/>
          </a:solidFill>
          <a:ln w="9525">
            <a:solidFill>
              <a:srgbClr val="0C919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162175" y="5336396"/>
            <a:ext cx="4126953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050" b="1" dirty="0">
                <a:solidFill>
                  <a:srgbClr val="0577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即時資料驅動</a:t>
            </a:r>
            <a:endParaRPr lang="en-US" sz="4050" dirty="0"/>
          </a:p>
        </p:txBody>
      </p:sp>
      <p:sp>
        <p:nvSpPr>
          <p:cNvPr id="8" name="Text 6"/>
          <p:cNvSpPr/>
          <p:nvPr/>
        </p:nvSpPr>
        <p:spPr>
          <a:xfrm>
            <a:off x="2162175" y="6212696"/>
            <a:ext cx="4126953" cy="12779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TDX VD 車速與停車剩餘車位週期更新，轉換為路段 travel time 權重與目的地停車推薦</a:t>
            </a:r>
            <a:endParaRPr lang="en-US" sz="2100" dirty="0"/>
          </a:p>
        </p:txBody>
      </p:sp>
      <p:sp>
        <p:nvSpPr>
          <p:cNvPr id="9" name="Shape 7"/>
          <p:cNvSpPr/>
          <p:nvPr/>
        </p:nvSpPr>
        <p:spPr>
          <a:xfrm>
            <a:off x="6788051" y="4945871"/>
            <a:ext cx="4711750" cy="3310533"/>
          </a:xfrm>
          <a:prstGeom prst="roundRect">
            <a:avLst>
              <a:gd name="adj" fmla="val 5179"/>
            </a:avLst>
          </a:prstGeom>
          <a:solidFill>
            <a:srgbClr val="D9F6F2"/>
          </a:solidFill>
          <a:ln w="9525">
            <a:solidFill>
              <a:srgbClr val="0C919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140476" y="5336396"/>
            <a:ext cx="4127107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050" b="1" dirty="0">
                <a:solidFill>
                  <a:srgbClr val="0577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Agent 互動</a:t>
            </a:r>
            <a:endParaRPr lang="en-US" sz="4050" dirty="0"/>
          </a:p>
        </p:txBody>
      </p:sp>
      <p:sp>
        <p:nvSpPr>
          <p:cNvPr id="11" name="Text 9"/>
          <p:cNvSpPr/>
          <p:nvPr/>
        </p:nvSpPr>
        <p:spPr>
          <a:xfrm>
            <a:off x="7140476" y="6212696"/>
            <a:ext cx="4127107" cy="12779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DeepSeek 聊天代理可呼叫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66770"/>
                </a:solidFill>
                <a:highlight>
                  <a:srgbClr val="057780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plan_route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tool，自然語言需求轉成結構化路線查詢</a:t>
            </a:r>
            <a:endParaRPr lang="en-US" sz="2100" dirty="0"/>
          </a:p>
        </p:txBody>
      </p:sp>
      <p:sp>
        <p:nvSpPr>
          <p:cNvPr id="12" name="Shape 10"/>
          <p:cNvSpPr/>
          <p:nvPr/>
        </p:nvSpPr>
        <p:spPr>
          <a:xfrm>
            <a:off x="11766500" y="4945871"/>
            <a:ext cx="4711601" cy="3310533"/>
          </a:xfrm>
          <a:prstGeom prst="roundRect">
            <a:avLst>
              <a:gd name="adj" fmla="val 5179"/>
            </a:avLst>
          </a:prstGeom>
          <a:solidFill>
            <a:srgbClr val="D9F6F2"/>
          </a:solidFill>
          <a:ln w="9525">
            <a:solidFill>
              <a:srgbClr val="0C919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2118925" y="5336396"/>
            <a:ext cx="4126953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050" b="1" dirty="0">
                <a:solidFill>
                  <a:srgbClr val="0577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事件式服務架構</a:t>
            </a:r>
            <a:endParaRPr lang="en-US" sz="4050" dirty="0"/>
          </a:p>
        </p:txBody>
      </p:sp>
      <p:sp>
        <p:nvSpPr>
          <p:cNvPr id="14" name="Text 12"/>
          <p:cNvSpPr/>
          <p:nvPr/>
        </p:nvSpPr>
        <p:spPr>
          <a:xfrm>
            <a:off x="12118925" y="6212696"/>
            <a:ext cx="4126953" cy="16912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 gateway、Kafka request-response、FastAPI agents 與 TimescaleDB/PostGIS 分層整合解耦</a:t>
            </a:r>
            <a:endParaRPr lang="en-US" sz="2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1FF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6200" cy="10287000"/>
          </a:xfrm>
          <a:prstGeom prst="rect">
            <a:avLst/>
          </a:prstGeom>
          <a:solidFill>
            <a:srgbClr val="057780"/>
          </a:solidFill>
          <a:ln/>
        </p:spPr>
      </p:sp>
      <p:sp>
        <p:nvSpPr>
          <p:cNvPr id="3" name="Text 1"/>
          <p:cNvSpPr/>
          <p:nvPr/>
        </p:nvSpPr>
        <p:spPr>
          <a:xfrm>
            <a:off x="1238250" y="1848148"/>
            <a:ext cx="6263091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spc="300" kern="0" dirty="0">
                <a:solidFill>
                  <a:srgbClr val="42B2C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ARCHITECTURE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1238250" y="2533948"/>
            <a:ext cx="6263091" cy="8267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400" b="1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系統架構</a:t>
            </a:r>
            <a:endParaRPr lang="en-US" sz="5400" dirty="0"/>
          </a:p>
        </p:txBody>
      </p:sp>
      <p:sp>
        <p:nvSpPr>
          <p:cNvPr id="5" name="Shape 3"/>
          <p:cNvSpPr/>
          <p:nvPr/>
        </p:nvSpPr>
        <p:spPr>
          <a:xfrm>
            <a:off x="1238250" y="3627388"/>
            <a:ext cx="647700" cy="47625"/>
          </a:xfrm>
          <a:prstGeom prst="roundRect">
            <a:avLst>
              <a:gd name="adj" fmla="val 50000"/>
            </a:avLst>
          </a:prstGeom>
          <a:solidFill>
            <a:srgbClr val="0C919A"/>
          </a:solidFill>
          <a:ln/>
        </p:spPr>
      </p:sp>
      <p:sp>
        <p:nvSpPr>
          <p:cNvPr id="6" name="Text 4"/>
          <p:cNvSpPr/>
          <p:nvPr/>
        </p:nvSpPr>
        <p:spPr>
          <a:xfrm>
            <a:off x="1238250" y="4246513"/>
            <a:ext cx="6263091" cy="262845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55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使用者從 React 前端輸入起終點或聊天需求，main-service 驗證後送入 Kafka。multiagent-service 消費 topic，套用 VD 即時速度權重執行 A*，產生路線、ETA、測速點與停車推薦後透過 Kafka 回傳。</a:t>
            </a:r>
            <a:endParaRPr lang="en-US" sz="2550" dirty="0"/>
          </a:p>
        </p:txBody>
      </p:sp>
      <p:sp>
        <p:nvSpPr>
          <p:cNvPr id="7" name="Shape 5"/>
          <p:cNvSpPr/>
          <p:nvPr/>
        </p:nvSpPr>
        <p:spPr>
          <a:xfrm>
            <a:off x="1238250" y="7291090"/>
            <a:ext cx="114300" cy="114300"/>
          </a:xfrm>
          <a:prstGeom prst="roundRect">
            <a:avLst>
              <a:gd name="adj" fmla="val 25000"/>
            </a:avLst>
          </a:prstGeom>
          <a:solidFill>
            <a:srgbClr val="057780"/>
          </a:solidFill>
          <a:ln/>
        </p:spPr>
      </p:sp>
      <p:sp>
        <p:nvSpPr>
          <p:cNvPr id="8" name="Text 6"/>
          <p:cNvSpPr/>
          <p:nvPr/>
        </p:nvSpPr>
        <p:spPr>
          <a:xfrm>
            <a:off x="1466850" y="7141666"/>
            <a:ext cx="2844044" cy="4513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HTTP / REST 同步入口</a:t>
            </a:r>
            <a:endParaRPr lang="en-US" sz="2100" dirty="0"/>
          </a:p>
        </p:txBody>
      </p:sp>
      <p:sp>
        <p:nvSpPr>
          <p:cNvPr id="9" name="Shape 7"/>
          <p:cNvSpPr/>
          <p:nvPr/>
        </p:nvSpPr>
        <p:spPr>
          <a:xfrm>
            <a:off x="1238250" y="7818686"/>
            <a:ext cx="114300" cy="114300"/>
          </a:xfrm>
          <a:prstGeom prst="roundRect">
            <a:avLst>
              <a:gd name="adj" fmla="val 25000"/>
            </a:avLst>
          </a:prstGeom>
          <a:solidFill>
            <a:srgbClr val="42B2CB"/>
          </a:solidFill>
          <a:ln/>
        </p:spPr>
      </p:sp>
      <p:sp>
        <p:nvSpPr>
          <p:cNvPr id="10" name="Text 8"/>
          <p:cNvSpPr/>
          <p:nvPr/>
        </p:nvSpPr>
        <p:spPr>
          <a:xfrm>
            <a:off x="1466850" y="7669262"/>
            <a:ext cx="2165896" cy="4513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Kafka 非同步橋接</a:t>
            </a:r>
            <a:endParaRPr lang="en-US" sz="2100" dirty="0"/>
          </a:p>
        </p:txBody>
      </p:sp>
      <p:sp>
        <p:nvSpPr>
          <p:cNvPr id="11" name="Shape 9"/>
          <p:cNvSpPr/>
          <p:nvPr/>
        </p:nvSpPr>
        <p:spPr>
          <a:xfrm>
            <a:off x="1238250" y="8346281"/>
            <a:ext cx="114300" cy="114300"/>
          </a:xfrm>
          <a:prstGeom prst="roundRect">
            <a:avLst>
              <a:gd name="adj" fmla="val 25000"/>
            </a:avLst>
          </a:prstGeom>
          <a:solidFill>
            <a:srgbClr val="D9F6F2"/>
          </a:solidFill>
          <a:ln w="19050">
            <a:solidFill>
              <a:srgbClr val="0C919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466850" y="8196858"/>
            <a:ext cx="2269182" cy="4513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資料層 &amp; 外部服務</a:t>
            </a:r>
            <a:endParaRPr lang="en-US" sz="2100" dirty="0"/>
          </a:p>
        </p:txBody>
      </p:sp>
      <p:sp>
        <p:nvSpPr>
          <p:cNvPr id="13" name="Shape 11"/>
          <p:cNvSpPr/>
          <p:nvPr/>
        </p:nvSpPr>
        <p:spPr>
          <a:xfrm>
            <a:off x="8004721" y="2138363"/>
            <a:ext cx="1809750" cy="1009650"/>
          </a:xfrm>
          <a:prstGeom prst="roundRect">
            <a:avLst>
              <a:gd name="adj" fmla="val 11321"/>
            </a:avLst>
          </a:prstGeom>
          <a:solidFill>
            <a:srgbClr val="D9F6F2"/>
          </a:solidFill>
          <a:ln w="19050">
            <a:solidFill>
              <a:srgbClr val="0C919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176171" y="2290763"/>
            <a:ext cx="1466850" cy="742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950" b="1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使用者瀏覽器</a:t>
            </a:r>
            <a:endParaRPr lang="en-US" sz="1950" dirty="0"/>
          </a:p>
        </p:txBody>
      </p:sp>
      <p:sp>
        <p:nvSpPr>
          <p:cNvPr id="15" name="Shape 13"/>
          <p:cNvSpPr/>
          <p:nvPr/>
        </p:nvSpPr>
        <p:spPr>
          <a:xfrm>
            <a:off x="9890671" y="2138363"/>
            <a:ext cx="7349579" cy="1009650"/>
          </a:xfrm>
          <a:prstGeom prst="roundRect">
            <a:avLst>
              <a:gd name="adj" fmla="val 11321"/>
            </a:avLst>
          </a:prstGeom>
          <a:solidFill>
            <a:srgbClr val="D9F6F2"/>
          </a:solidFill>
          <a:ln w="19050">
            <a:solidFill>
              <a:srgbClr val="0C919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100221" y="2290763"/>
            <a:ext cx="7138394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Frontend</a:t>
            </a:r>
            <a:endParaRPr lang="en-US" sz="1950" dirty="0"/>
          </a:p>
        </p:txBody>
      </p:sp>
      <p:sp>
        <p:nvSpPr>
          <p:cNvPr id="17" name="Text 15"/>
          <p:cNvSpPr/>
          <p:nvPr/>
        </p:nvSpPr>
        <p:spPr>
          <a:xfrm>
            <a:off x="10100221" y="2624138"/>
            <a:ext cx="7138394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 19 · TypeScript · Leaflet 地圖 · Zustand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7866188" y="3224213"/>
            <a:ext cx="9512595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950" dirty="0">
                <a:solidFill>
                  <a:srgbClr val="0C91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↕ HTTP</a:t>
            </a:r>
            <a:endParaRPr lang="en-US" sz="1950" dirty="0"/>
          </a:p>
        </p:txBody>
      </p:sp>
      <p:sp>
        <p:nvSpPr>
          <p:cNvPr id="19" name="Shape 17"/>
          <p:cNvSpPr/>
          <p:nvPr/>
        </p:nvSpPr>
        <p:spPr>
          <a:xfrm>
            <a:off x="8004721" y="3595688"/>
            <a:ext cx="3803303" cy="1438275"/>
          </a:xfrm>
          <a:prstGeom prst="roundRect">
            <a:avLst>
              <a:gd name="adj" fmla="val 7947"/>
            </a:avLst>
          </a:prstGeom>
          <a:solidFill>
            <a:srgbClr val="FFFFFF"/>
          </a:solidFill>
          <a:ln w="19050">
            <a:solidFill>
              <a:srgbClr val="0C919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214271" y="3748087"/>
            <a:ext cx="3485729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main-service</a:t>
            </a:r>
            <a:endParaRPr lang="en-US" sz="1950" dirty="0"/>
          </a:p>
        </p:txBody>
      </p:sp>
      <p:sp>
        <p:nvSpPr>
          <p:cNvPr id="21" name="Text 19"/>
          <p:cNvSpPr/>
          <p:nvPr/>
        </p:nvSpPr>
        <p:spPr>
          <a:xfrm>
            <a:off x="8214271" y="4081463"/>
            <a:ext cx="3485729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Spring Boot · REST API · correlation ID bridge · 30s timeout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11884223" y="3595688"/>
            <a:ext cx="1476375" cy="1438275"/>
          </a:xfrm>
          <a:prstGeom prst="roundRect">
            <a:avLst>
              <a:gd name="adj" fmla="val 7947"/>
            </a:avLst>
          </a:prstGeom>
          <a:solidFill>
            <a:srgbClr val="057780"/>
          </a:solidFill>
          <a:ln w="19050">
            <a:solidFill>
              <a:srgbClr val="05778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2153156" y="3957638"/>
            <a:ext cx="938510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Kafka</a:t>
            </a:r>
            <a:endParaRPr lang="en-US" sz="2100" dirty="0"/>
          </a:p>
        </p:txBody>
      </p:sp>
      <p:sp>
        <p:nvSpPr>
          <p:cNvPr id="24" name="Text 22"/>
          <p:cNvSpPr/>
          <p:nvPr/>
        </p:nvSpPr>
        <p:spPr>
          <a:xfrm>
            <a:off x="12190363" y="4405313"/>
            <a:ext cx="864096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800" dirty="0">
                <a:solidFill>
                  <a:srgbClr val="8BE2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topics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13436798" y="3595688"/>
            <a:ext cx="3803452" cy="1438275"/>
          </a:xfrm>
          <a:prstGeom prst="roundRect">
            <a:avLst>
              <a:gd name="adj" fmla="val 7947"/>
            </a:avLst>
          </a:prstGeom>
          <a:solidFill>
            <a:srgbClr val="FFFFFF"/>
          </a:solidFill>
          <a:ln w="19050">
            <a:solidFill>
              <a:srgbClr val="0C919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3646348" y="3748087"/>
            <a:ext cx="3485882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multiagent-service</a:t>
            </a:r>
            <a:endParaRPr lang="en-US" sz="1950" dirty="0"/>
          </a:p>
        </p:txBody>
      </p:sp>
      <p:sp>
        <p:nvSpPr>
          <p:cNvPr id="27" name="Text 25"/>
          <p:cNvSpPr/>
          <p:nvPr/>
        </p:nvSpPr>
        <p:spPr>
          <a:xfrm>
            <a:off x="13646348" y="4081463"/>
            <a:ext cx="3485882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FastAPI · A* routing · ChatAgent · Geocoding · Refresher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7866188" y="5110163"/>
            <a:ext cx="9512595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950" dirty="0">
                <a:solidFill>
                  <a:srgbClr val="0C91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↕</a:t>
            </a:r>
            <a:endParaRPr lang="en-US" sz="1950" dirty="0"/>
          </a:p>
        </p:txBody>
      </p:sp>
      <p:sp>
        <p:nvSpPr>
          <p:cNvPr id="29" name="Shape 27"/>
          <p:cNvSpPr/>
          <p:nvPr/>
        </p:nvSpPr>
        <p:spPr>
          <a:xfrm>
            <a:off x="8004721" y="5481638"/>
            <a:ext cx="5966520" cy="1171575"/>
          </a:xfrm>
          <a:prstGeom prst="roundRect">
            <a:avLst>
              <a:gd name="adj" fmla="val 9756"/>
            </a:avLst>
          </a:prstGeom>
          <a:solidFill>
            <a:srgbClr val="F1FFFC"/>
          </a:solidFill>
          <a:ln w="19050">
            <a:solidFill>
              <a:srgbClr val="8BE2D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214271" y="5634038"/>
            <a:ext cx="5713842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TimescaleDB / PostGIS</a:t>
            </a:r>
            <a:endParaRPr lang="en-US" sz="1950" dirty="0"/>
          </a:p>
        </p:txBody>
      </p:sp>
      <p:sp>
        <p:nvSpPr>
          <p:cNvPr id="31" name="Text 29"/>
          <p:cNvSpPr/>
          <p:nvPr/>
        </p:nvSpPr>
        <p:spPr>
          <a:xfrm>
            <a:off x="8214271" y="5967413"/>
            <a:ext cx="5713842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traffic_node · traffic_edge · vd_reading · parking_availability</a:t>
            </a:r>
            <a:endParaRPr lang="en-US" sz="1800" dirty="0"/>
          </a:p>
        </p:txBody>
      </p:sp>
      <p:sp>
        <p:nvSpPr>
          <p:cNvPr id="32" name="Shape 30"/>
          <p:cNvSpPr/>
          <p:nvPr/>
        </p:nvSpPr>
        <p:spPr>
          <a:xfrm>
            <a:off x="14047440" y="5481638"/>
            <a:ext cx="3192810" cy="1171575"/>
          </a:xfrm>
          <a:prstGeom prst="roundRect">
            <a:avLst>
              <a:gd name="adj" fmla="val 9756"/>
            </a:avLst>
          </a:prstGeom>
          <a:solidFill>
            <a:srgbClr val="F1FFFC"/>
          </a:solidFill>
          <a:ln w="19050">
            <a:solidFill>
              <a:srgbClr val="8BE2D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4256990" y="5634038"/>
            <a:ext cx="2856921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Redis</a:t>
            </a:r>
            <a:endParaRPr lang="en-US" sz="1950" dirty="0"/>
          </a:p>
        </p:txBody>
      </p:sp>
      <p:sp>
        <p:nvSpPr>
          <p:cNvPr id="34" name="Text 32"/>
          <p:cNvSpPr/>
          <p:nvPr/>
        </p:nvSpPr>
        <p:spPr>
          <a:xfrm>
            <a:off x="14256990" y="5967413"/>
            <a:ext cx="2856921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聊天歷史快取 · TTL 1800s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7866188" y="6729413"/>
            <a:ext cx="951259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8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↕ External APIs</a:t>
            </a:r>
            <a:endParaRPr lang="en-US" sz="1800" dirty="0"/>
          </a:p>
        </p:txBody>
      </p:sp>
      <p:sp>
        <p:nvSpPr>
          <p:cNvPr id="36" name="Shape 34"/>
          <p:cNvSpPr/>
          <p:nvPr/>
        </p:nvSpPr>
        <p:spPr>
          <a:xfrm>
            <a:off x="8004721" y="7072313"/>
            <a:ext cx="2251621" cy="1247775"/>
          </a:xfrm>
          <a:prstGeom prst="roundRect">
            <a:avLst>
              <a:gd name="adj" fmla="val 9160"/>
            </a:avLst>
          </a:prstGeom>
          <a:ln w="9525">
            <a:solidFill>
              <a:srgbClr val="566770"/>
            </a:solidFill>
            <a:prstDash val="dash"/>
          </a:ln>
        </p:spPr>
      </p:sp>
      <p:sp>
        <p:nvSpPr>
          <p:cNvPr id="37" name="Text 35"/>
          <p:cNvSpPr/>
          <p:nvPr/>
        </p:nvSpPr>
        <p:spPr>
          <a:xfrm>
            <a:off x="8204746" y="7215188"/>
            <a:ext cx="1927771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TDX Live VD</a:t>
            </a:r>
            <a:endParaRPr lang="en-US" sz="1950" dirty="0"/>
          </a:p>
        </p:txBody>
      </p:sp>
      <p:sp>
        <p:nvSpPr>
          <p:cNvPr id="38" name="Text 36"/>
          <p:cNvSpPr/>
          <p:nvPr/>
        </p:nvSpPr>
        <p:spPr>
          <a:xfrm>
            <a:off x="8204746" y="7548563"/>
            <a:ext cx="1927771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台北即時車速</a:t>
            </a:r>
            <a:endParaRPr lang="en-US" sz="1800" dirty="0"/>
          </a:p>
        </p:txBody>
      </p:sp>
      <p:sp>
        <p:nvSpPr>
          <p:cNvPr id="39" name="Shape 37"/>
          <p:cNvSpPr/>
          <p:nvPr/>
        </p:nvSpPr>
        <p:spPr>
          <a:xfrm>
            <a:off x="10332541" y="7072313"/>
            <a:ext cx="2251770" cy="1247775"/>
          </a:xfrm>
          <a:prstGeom prst="roundRect">
            <a:avLst>
              <a:gd name="adj" fmla="val 9160"/>
            </a:avLst>
          </a:prstGeom>
          <a:ln w="9525">
            <a:solidFill>
              <a:srgbClr val="566770"/>
            </a:solidFill>
            <a:prstDash val="dash"/>
          </a:ln>
        </p:spPr>
      </p:sp>
      <p:sp>
        <p:nvSpPr>
          <p:cNvPr id="40" name="Text 38"/>
          <p:cNvSpPr/>
          <p:nvPr/>
        </p:nvSpPr>
        <p:spPr>
          <a:xfrm>
            <a:off x="10532566" y="7215188"/>
            <a:ext cx="1927920" cy="628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OSM / Nominatim</a:t>
            </a:r>
            <a:endParaRPr lang="en-US" sz="1950" dirty="0"/>
          </a:p>
        </p:txBody>
      </p:sp>
      <p:sp>
        <p:nvSpPr>
          <p:cNvPr id="41" name="Text 39"/>
          <p:cNvSpPr/>
          <p:nvPr/>
        </p:nvSpPr>
        <p:spPr>
          <a:xfrm>
            <a:off x="10532566" y="7843838"/>
            <a:ext cx="192792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路網 + 地理編碼</a:t>
            </a:r>
            <a:endParaRPr lang="en-US" sz="1800" dirty="0"/>
          </a:p>
        </p:txBody>
      </p:sp>
      <p:sp>
        <p:nvSpPr>
          <p:cNvPr id="42" name="Shape 40"/>
          <p:cNvSpPr/>
          <p:nvPr/>
        </p:nvSpPr>
        <p:spPr>
          <a:xfrm>
            <a:off x="12660511" y="7072313"/>
            <a:ext cx="2251770" cy="1247775"/>
          </a:xfrm>
          <a:prstGeom prst="roundRect">
            <a:avLst>
              <a:gd name="adj" fmla="val 9160"/>
            </a:avLst>
          </a:prstGeom>
          <a:ln w="9525">
            <a:solidFill>
              <a:srgbClr val="566770"/>
            </a:solidFill>
            <a:prstDash val="dash"/>
          </a:ln>
        </p:spPr>
      </p:sp>
      <p:sp>
        <p:nvSpPr>
          <p:cNvPr id="43" name="Text 41"/>
          <p:cNvSpPr/>
          <p:nvPr/>
        </p:nvSpPr>
        <p:spPr>
          <a:xfrm>
            <a:off x="12860536" y="7215188"/>
            <a:ext cx="192792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DeepSeek API</a:t>
            </a:r>
            <a:endParaRPr lang="en-US" sz="1950" dirty="0"/>
          </a:p>
        </p:txBody>
      </p:sp>
      <p:sp>
        <p:nvSpPr>
          <p:cNvPr id="44" name="Text 42"/>
          <p:cNvSpPr/>
          <p:nvPr/>
        </p:nvSpPr>
        <p:spPr>
          <a:xfrm>
            <a:off x="12860536" y="7548563"/>
            <a:ext cx="192792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 推理</a:t>
            </a:r>
            <a:endParaRPr lang="en-US" sz="1800" dirty="0"/>
          </a:p>
        </p:txBody>
      </p:sp>
      <p:sp>
        <p:nvSpPr>
          <p:cNvPr id="45" name="Shape 43"/>
          <p:cNvSpPr/>
          <p:nvPr/>
        </p:nvSpPr>
        <p:spPr>
          <a:xfrm>
            <a:off x="14988480" y="7072313"/>
            <a:ext cx="2251770" cy="1247775"/>
          </a:xfrm>
          <a:prstGeom prst="roundRect">
            <a:avLst>
              <a:gd name="adj" fmla="val 9160"/>
            </a:avLst>
          </a:prstGeom>
          <a:ln w="9525">
            <a:solidFill>
              <a:srgbClr val="566770"/>
            </a:solidFill>
            <a:prstDash val="dash"/>
          </a:ln>
        </p:spPr>
      </p:sp>
      <p:sp>
        <p:nvSpPr>
          <p:cNvPr id="46" name="Text 44"/>
          <p:cNvSpPr/>
          <p:nvPr/>
        </p:nvSpPr>
        <p:spPr>
          <a:xfrm>
            <a:off x="15188505" y="7215188"/>
            <a:ext cx="192792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data.taipei</a:t>
            </a:r>
            <a:endParaRPr lang="en-US" sz="1950" dirty="0"/>
          </a:p>
        </p:txBody>
      </p:sp>
      <p:sp>
        <p:nvSpPr>
          <p:cNvPr id="47" name="Text 45"/>
          <p:cNvSpPr/>
          <p:nvPr/>
        </p:nvSpPr>
        <p:spPr>
          <a:xfrm>
            <a:off x="15188505" y="7548563"/>
            <a:ext cx="192792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停車場資料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6200" cy="10287000"/>
          </a:xfrm>
          <a:prstGeom prst="rect">
            <a:avLst/>
          </a:prstGeom>
          <a:solidFill>
            <a:srgbClr val="057780"/>
          </a:solidFill>
          <a:ln/>
        </p:spPr>
      </p:sp>
      <p:sp>
        <p:nvSpPr>
          <p:cNvPr id="3" name="Text 1"/>
          <p:cNvSpPr/>
          <p:nvPr/>
        </p:nvSpPr>
        <p:spPr>
          <a:xfrm>
            <a:off x="1238250" y="857250"/>
            <a:ext cx="788784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spc="300" kern="0" dirty="0">
                <a:solidFill>
                  <a:srgbClr val="42B2C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PIPELINE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1238250" y="1314450"/>
            <a:ext cx="7887843" cy="8267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400" b="1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資料管線</a:t>
            </a:r>
            <a:endParaRPr lang="en-US" sz="5400" dirty="0"/>
          </a:p>
        </p:txBody>
      </p:sp>
      <p:sp>
        <p:nvSpPr>
          <p:cNvPr id="5" name="Shape 3"/>
          <p:cNvSpPr/>
          <p:nvPr/>
        </p:nvSpPr>
        <p:spPr>
          <a:xfrm>
            <a:off x="1238250" y="2255490"/>
            <a:ext cx="647700" cy="47625"/>
          </a:xfrm>
          <a:prstGeom prst="roundRect">
            <a:avLst>
              <a:gd name="adj" fmla="val 50000"/>
            </a:avLst>
          </a:prstGeom>
          <a:solidFill>
            <a:srgbClr val="0C919A"/>
          </a:solidFill>
          <a:ln/>
        </p:spPr>
      </p:sp>
      <p:sp>
        <p:nvSpPr>
          <p:cNvPr id="6" name="Shape 4"/>
          <p:cNvSpPr/>
          <p:nvPr/>
        </p:nvSpPr>
        <p:spPr>
          <a:xfrm>
            <a:off x="1238250" y="2646015"/>
            <a:ext cx="7658100" cy="4788991"/>
          </a:xfrm>
          <a:prstGeom prst="roundRect">
            <a:avLst>
              <a:gd name="adj" fmla="val 3580"/>
            </a:avLst>
          </a:prstGeom>
          <a:solidFill>
            <a:srgbClr val="D9F6F2"/>
          </a:solidFill>
          <a:ln w="9525">
            <a:solidFill>
              <a:srgbClr val="0C919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590675" y="3036540"/>
            <a:ext cx="7161848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050" b="1" dirty="0">
                <a:solidFill>
                  <a:srgbClr val="0577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一次性初始化</a:t>
            </a:r>
            <a:endParaRPr lang="en-US" sz="4050" dirty="0"/>
          </a:p>
        </p:txBody>
      </p:sp>
      <p:sp>
        <p:nvSpPr>
          <p:cNvPr id="8" name="Shape 6"/>
          <p:cNvSpPr/>
          <p:nvPr/>
        </p:nvSpPr>
        <p:spPr>
          <a:xfrm>
            <a:off x="1590675" y="4008090"/>
            <a:ext cx="419100" cy="419100"/>
          </a:xfrm>
          <a:prstGeom prst="ellipse">
            <a:avLst/>
          </a:prstGeom>
          <a:solidFill>
            <a:srgbClr val="057780"/>
          </a:solidFill>
          <a:ln/>
        </p:spPr>
      </p:sp>
      <p:sp>
        <p:nvSpPr>
          <p:cNvPr id="9" name="Text 7"/>
          <p:cNvSpPr/>
          <p:nvPr/>
        </p:nvSpPr>
        <p:spPr>
          <a:xfrm>
            <a:off x="1552575" y="4008090"/>
            <a:ext cx="4953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2143125" y="4010918"/>
            <a:ext cx="4728015" cy="4513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Download Geofabrik Taiwan OSM PBF</a:t>
            </a:r>
            <a:endParaRPr lang="en-US" sz="2100" dirty="0"/>
          </a:p>
        </p:txBody>
      </p:sp>
      <p:sp>
        <p:nvSpPr>
          <p:cNvPr id="11" name="Shape 9"/>
          <p:cNvSpPr/>
          <p:nvPr/>
        </p:nvSpPr>
        <p:spPr>
          <a:xfrm>
            <a:off x="1590675" y="4560540"/>
            <a:ext cx="419100" cy="419100"/>
          </a:xfrm>
          <a:prstGeom prst="ellipse">
            <a:avLst/>
          </a:prstGeom>
          <a:solidFill>
            <a:srgbClr val="057780"/>
          </a:solidFill>
          <a:ln/>
        </p:spPr>
      </p:sp>
      <p:sp>
        <p:nvSpPr>
          <p:cNvPr id="12" name="Text 10"/>
          <p:cNvSpPr/>
          <p:nvPr/>
        </p:nvSpPr>
        <p:spPr>
          <a:xfrm>
            <a:off x="1552575" y="4560540"/>
            <a:ext cx="4953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2143125" y="4563368"/>
            <a:ext cx="3862830" cy="4513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osmium 裁切台北 bounding box</a:t>
            </a:r>
            <a:endParaRPr lang="en-US" sz="2100" dirty="0"/>
          </a:p>
        </p:txBody>
      </p:sp>
      <p:sp>
        <p:nvSpPr>
          <p:cNvPr id="14" name="Shape 12"/>
          <p:cNvSpPr/>
          <p:nvPr/>
        </p:nvSpPr>
        <p:spPr>
          <a:xfrm>
            <a:off x="1590675" y="5112990"/>
            <a:ext cx="419100" cy="419100"/>
          </a:xfrm>
          <a:prstGeom prst="ellipse">
            <a:avLst/>
          </a:prstGeom>
          <a:solidFill>
            <a:srgbClr val="057780"/>
          </a:solidFill>
          <a:ln/>
        </p:spPr>
      </p:sp>
      <p:sp>
        <p:nvSpPr>
          <p:cNvPr id="15" name="Text 13"/>
          <p:cNvSpPr/>
          <p:nvPr/>
        </p:nvSpPr>
        <p:spPr>
          <a:xfrm>
            <a:off x="1552575" y="5112990"/>
            <a:ext cx="4953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2143125" y="5115818"/>
            <a:ext cx="3618327" cy="4513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osm2pgsql → PostGIS import</a:t>
            </a:r>
            <a:endParaRPr lang="en-US" sz="2100" dirty="0"/>
          </a:p>
        </p:txBody>
      </p:sp>
      <p:sp>
        <p:nvSpPr>
          <p:cNvPr id="17" name="Shape 15"/>
          <p:cNvSpPr/>
          <p:nvPr/>
        </p:nvSpPr>
        <p:spPr>
          <a:xfrm>
            <a:off x="1590675" y="5869186"/>
            <a:ext cx="419100" cy="419100"/>
          </a:xfrm>
          <a:prstGeom prst="ellipse">
            <a:avLst/>
          </a:prstGeom>
          <a:solidFill>
            <a:srgbClr val="057780"/>
          </a:solidFill>
          <a:ln/>
        </p:spPr>
      </p:sp>
      <p:sp>
        <p:nvSpPr>
          <p:cNvPr id="18" name="Text 16"/>
          <p:cNvSpPr/>
          <p:nvPr/>
        </p:nvSpPr>
        <p:spPr>
          <a:xfrm>
            <a:off x="1552575" y="5869186"/>
            <a:ext cx="4953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2143125" y="5665440"/>
            <a:ext cx="6592824" cy="8646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build_graph_from_osm.sql → traffic_node / traffic_edge</a:t>
            </a:r>
            <a:endParaRPr lang="en-US" sz="2100" dirty="0"/>
          </a:p>
        </p:txBody>
      </p:sp>
      <p:sp>
        <p:nvSpPr>
          <p:cNvPr id="20" name="Shape 18"/>
          <p:cNvSpPr/>
          <p:nvPr/>
        </p:nvSpPr>
        <p:spPr>
          <a:xfrm>
            <a:off x="1590675" y="6625382"/>
            <a:ext cx="419100" cy="419100"/>
          </a:xfrm>
          <a:prstGeom prst="ellipse">
            <a:avLst/>
          </a:prstGeom>
          <a:solidFill>
            <a:srgbClr val="057780"/>
          </a:solidFill>
          <a:ln/>
        </p:spPr>
      </p:sp>
      <p:sp>
        <p:nvSpPr>
          <p:cNvPr id="21" name="Text 19"/>
          <p:cNvSpPr/>
          <p:nvPr/>
        </p:nvSpPr>
        <p:spPr>
          <a:xfrm>
            <a:off x="1552575" y="6625382"/>
            <a:ext cx="4953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2143125" y="6628209"/>
            <a:ext cx="6451488" cy="4513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seed VD static + snap VD to nearest road edge class</a:t>
            </a:r>
            <a:endParaRPr lang="en-US" sz="2100" dirty="0"/>
          </a:p>
        </p:txBody>
      </p:sp>
      <p:sp>
        <p:nvSpPr>
          <p:cNvPr id="23" name="Shape 21"/>
          <p:cNvSpPr/>
          <p:nvPr/>
        </p:nvSpPr>
        <p:spPr>
          <a:xfrm>
            <a:off x="9582150" y="1562100"/>
            <a:ext cx="7658100" cy="5278487"/>
          </a:xfrm>
          <a:prstGeom prst="roundRect">
            <a:avLst>
              <a:gd name="adj" fmla="val 3248"/>
            </a:avLst>
          </a:prstGeom>
          <a:solidFill>
            <a:srgbClr val="F1FFFC"/>
          </a:solidFill>
          <a:ln w="9525">
            <a:solidFill>
              <a:srgbClr val="8BE2D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934575" y="1952625"/>
            <a:ext cx="7161848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050" b="1" dirty="0">
                <a:solidFill>
                  <a:srgbClr val="0577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週期性更新</a:t>
            </a:r>
            <a:endParaRPr lang="en-US" sz="4050" dirty="0"/>
          </a:p>
        </p:txBody>
      </p:sp>
      <p:sp>
        <p:nvSpPr>
          <p:cNvPr id="25" name="Text 23"/>
          <p:cNvSpPr/>
          <p:nvPr/>
        </p:nvSpPr>
        <p:spPr>
          <a:xfrm>
            <a:off x="9934575" y="2790825"/>
            <a:ext cx="7161848" cy="4513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每 VD_REFRESH_SECONDS 執行一次</a:t>
            </a:r>
            <a:endParaRPr lang="en-US" sz="2100" dirty="0"/>
          </a:p>
        </p:txBody>
      </p:sp>
      <p:sp>
        <p:nvSpPr>
          <p:cNvPr id="26" name="Shape 24"/>
          <p:cNvSpPr/>
          <p:nvPr/>
        </p:nvSpPr>
        <p:spPr>
          <a:xfrm>
            <a:off x="9934575" y="3413671"/>
            <a:ext cx="419100" cy="419100"/>
          </a:xfrm>
          <a:prstGeom prst="ellipse">
            <a:avLst/>
          </a:prstGeom>
          <a:solidFill>
            <a:srgbClr val="42B2CB"/>
          </a:solidFill>
          <a:ln/>
        </p:spPr>
      </p:sp>
      <p:sp>
        <p:nvSpPr>
          <p:cNvPr id="27" name="Text 25"/>
          <p:cNvSpPr/>
          <p:nvPr/>
        </p:nvSpPr>
        <p:spPr>
          <a:xfrm>
            <a:off x="9896475" y="3413671"/>
            <a:ext cx="4953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0487025" y="3416498"/>
            <a:ext cx="4197468" cy="4513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拉取 TDX Live VD 即時車速 JSON</a:t>
            </a:r>
            <a:endParaRPr lang="en-US" sz="2100" dirty="0"/>
          </a:p>
        </p:txBody>
      </p:sp>
      <p:sp>
        <p:nvSpPr>
          <p:cNvPr id="29" name="Shape 27"/>
          <p:cNvSpPr/>
          <p:nvPr/>
        </p:nvSpPr>
        <p:spPr>
          <a:xfrm>
            <a:off x="9934575" y="3966121"/>
            <a:ext cx="419100" cy="419100"/>
          </a:xfrm>
          <a:prstGeom prst="ellipse">
            <a:avLst/>
          </a:prstGeom>
          <a:solidFill>
            <a:srgbClr val="42B2CB"/>
          </a:solidFill>
          <a:ln/>
        </p:spPr>
      </p:sp>
      <p:sp>
        <p:nvSpPr>
          <p:cNvPr id="30" name="Text 28"/>
          <p:cNvSpPr/>
          <p:nvPr/>
        </p:nvSpPr>
        <p:spPr>
          <a:xfrm>
            <a:off x="9896475" y="3966121"/>
            <a:ext cx="4953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10487025" y="3968948"/>
            <a:ext cx="5516707" cy="4513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寫入 vd_reading hypertable（TimescaleDB）</a:t>
            </a:r>
            <a:endParaRPr lang="en-US" sz="2100" dirty="0"/>
          </a:p>
        </p:txBody>
      </p:sp>
      <p:sp>
        <p:nvSpPr>
          <p:cNvPr id="32" name="Shape 30"/>
          <p:cNvSpPr/>
          <p:nvPr/>
        </p:nvSpPr>
        <p:spPr>
          <a:xfrm>
            <a:off x="9934575" y="4518571"/>
            <a:ext cx="419100" cy="419100"/>
          </a:xfrm>
          <a:prstGeom prst="ellipse">
            <a:avLst/>
          </a:prstGeom>
          <a:solidFill>
            <a:srgbClr val="42B2CB"/>
          </a:solidFill>
          <a:ln/>
        </p:spPr>
      </p:sp>
      <p:sp>
        <p:nvSpPr>
          <p:cNvPr id="33" name="Text 31"/>
          <p:cNvSpPr/>
          <p:nvPr/>
        </p:nvSpPr>
        <p:spPr>
          <a:xfrm>
            <a:off x="9896475" y="4518571"/>
            <a:ext cx="4953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10487025" y="4521398"/>
            <a:ext cx="4391537" cy="4513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重建 TaipeiWeightProvider 速度模型</a:t>
            </a:r>
            <a:endParaRPr lang="en-US" sz="2100" dirty="0"/>
          </a:p>
        </p:txBody>
      </p:sp>
      <p:sp>
        <p:nvSpPr>
          <p:cNvPr id="35" name="Shape 33"/>
          <p:cNvSpPr/>
          <p:nvPr/>
        </p:nvSpPr>
        <p:spPr>
          <a:xfrm>
            <a:off x="9934575" y="5274766"/>
            <a:ext cx="419100" cy="419100"/>
          </a:xfrm>
          <a:prstGeom prst="ellipse">
            <a:avLst/>
          </a:prstGeom>
          <a:solidFill>
            <a:srgbClr val="42B2CB"/>
          </a:solidFill>
          <a:ln/>
        </p:spPr>
      </p:sp>
      <p:sp>
        <p:nvSpPr>
          <p:cNvPr id="36" name="Text 34"/>
          <p:cNvSpPr/>
          <p:nvPr/>
        </p:nvSpPr>
        <p:spPr>
          <a:xfrm>
            <a:off x="9896475" y="5274766"/>
            <a:ext cx="4953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10487025" y="5071021"/>
            <a:ext cx="6592824" cy="8646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apply_to_graph → 更新記憶體 RoadGraph edge weights</a:t>
            </a:r>
            <a:endParaRPr lang="en-US" sz="2100" dirty="0"/>
          </a:p>
        </p:txBody>
      </p:sp>
      <p:sp>
        <p:nvSpPr>
          <p:cNvPr id="38" name="Shape 36"/>
          <p:cNvSpPr/>
          <p:nvPr/>
        </p:nvSpPr>
        <p:spPr>
          <a:xfrm>
            <a:off x="9934575" y="6030962"/>
            <a:ext cx="419100" cy="419100"/>
          </a:xfrm>
          <a:prstGeom prst="ellipse">
            <a:avLst/>
          </a:prstGeom>
          <a:solidFill>
            <a:srgbClr val="42B2CB"/>
          </a:solidFill>
          <a:ln/>
        </p:spPr>
      </p:sp>
      <p:sp>
        <p:nvSpPr>
          <p:cNvPr id="39" name="Text 37"/>
          <p:cNvSpPr/>
          <p:nvPr/>
        </p:nvSpPr>
        <p:spPr>
          <a:xfrm>
            <a:off x="9896475" y="6030962"/>
            <a:ext cx="4953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40" name="Text 38"/>
          <p:cNvSpPr/>
          <p:nvPr/>
        </p:nvSpPr>
        <p:spPr>
          <a:xfrm>
            <a:off x="10487025" y="6033790"/>
            <a:ext cx="5388248" cy="4513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同步更新停車場即時剩餘車位（data.taipei）</a:t>
            </a:r>
            <a:endParaRPr lang="en-US" sz="2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9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6200" cy="10287000"/>
          </a:xfrm>
          <a:prstGeom prst="rect">
            <a:avLst/>
          </a:prstGeom>
          <a:solidFill>
            <a:srgbClr val="057780"/>
          </a:solidFill>
          <a:ln/>
        </p:spPr>
      </p:sp>
      <p:sp>
        <p:nvSpPr>
          <p:cNvPr id="3" name="Text 1"/>
          <p:cNvSpPr/>
          <p:nvPr/>
        </p:nvSpPr>
        <p:spPr>
          <a:xfrm>
            <a:off x="1238250" y="857250"/>
            <a:ext cx="1648206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spc="300" kern="0" dirty="0">
                <a:solidFill>
                  <a:srgbClr val="42B2C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ROUTING ENGINE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1238250" y="1314450"/>
            <a:ext cx="16482060" cy="8267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400" b="1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A* 路線規劃與動態速度權重</a:t>
            </a:r>
            <a:endParaRPr lang="en-US" sz="5400" dirty="0"/>
          </a:p>
        </p:txBody>
      </p:sp>
      <p:sp>
        <p:nvSpPr>
          <p:cNvPr id="5" name="Shape 3"/>
          <p:cNvSpPr/>
          <p:nvPr/>
        </p:nvSpPr>
        <p:spPr>
          <a:xfrm>
            <a:off x="1238250" y="2255490"/>
            <a:ext cx="647700" cy="47625"/>
          </a:xfrm>
          <a:prstGeom prst="roundRect">
            <a:avLst>
              <a:gd name="adj" fmla="val 50000"/>
            </a:avLst>
          </a:prstGeom>
          <a:solidFill>
            <a:srgbClr val="0C919A"/>
          </a:solidFill>
          <a:ln/>
        </p:spPr>
      </p:sp>
      <p:sp>
        <p:nvSpPr>
          <p:cNvPr id="6" name="Shape 4"/>
          <p:cNvSpPr/>
          <p:nvPr/>
        </p:nvSpPr>
        <p:spPr>
          <a:xfrm>
            <a:off x="1238250" y="2646015"/>
            <a:ext cx="990600" cy="986730"/>
          </a:xfrm>
          <a:prstGeom prst="roundRect">
            <a:avLst>
              <a:gd name="adj" fmla="val 11584"/>
            </a:avLst>
          </a:prstGeom>
          <a:solidFill>
            <a:srgbClr val="D9F6F2"/>
          </a:solidFill>
          <a:ln w="19050">
            <a:solidFill>
              <a:srgbClr val="05778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447800" y="2817465"/>
            <a:ext cx="571500" cy="6819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950" b="1" dirty="0">
                <a:solidFill>
                  <a:srgbClr val="181F26"/>
                </a:solidFill>
                <a:highlight>
                  <a:srgbClr val="D9F6F2"/>
                </a:highlight>
                <a:latin typeface="Arial" pitchFamily="34" charset="0"/>
                <a:ea typeface="Arial" pitchFamily="34" charset="-122"/>
                <a:cs typeface="Arial" pitchFamily="34" charset="-120"/>
              </a:rPr>
              <a:t>輸入 座標</a:t>
            </a:r>
            <a:endParaRPr lang="en-US" sz="1950" dirty="0"/>
          </a:p>
        </p:txBody>
      </p:sp>
      <p:sp>
        <p:nvSpPr>
          <p:cNvPr id="8" name="Shape 6"/>
          <p:cNvSpPr/>
          <p:nvPr/>
        </p:nvSpPr>
        <p:spPr>
          <a:xfrm>
            <a:off x="2228850" y="3129855"/>
            <a:ext cx="2120057" cy="19050"/>
          </a:xfrm>
          <a:prstGeom prst="rect">
            <a:avLst/>
          </a:prstGeom>
          <a:solidFill>
            <a:srgbClr val="0C919A"/>
          </a:solidFill>
          <a:ln/>
        </p:spPr>
      </p:sp>
      <p:sp>
        <p:nvSpPr>
          <p:cNvPr id="9" name="Shape 7"/>
          <p:cNvSpPr/>
          <p:nvPr/>
        </p:nvSpPr>
        <p:spPr>
          <a:xfrm>
            <a:off x="4348907" y="2646015"/>
            <a:ext cx="1843832" cy="986730"/>
          </a:xfrm>
          <a:prstGeom prst="roundRect">
            <a:avLst>
              <a:gd name="adj" fmla="val 11584"/>
            </a:avLst>
          </a:prstGeom>
          <a:solidFill>
            <a:srgbClr val="FFFFFF"/>
          </a:solidFill>
          <a:ln w="19050">
            <a:solidFill>
              <a:srgbClr val="0C919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58457" y="2817465"/>
            <a:ext cx="1424732" cy="6819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950" b="1" dirty="0">
                <a:solidFill>
                  <a:srgbClr val="181F26"/>
                </a:solidFill>
                <a:highlight>
                  <a:srgbClr val="FFFFFF"/>
                </a:highlight>
                <a:latin typeface="Arial" pitchFamily="34" charset="0"/>
                <a:ea typeface="Arial" pitchFamily="34" charset="-122"/>
                <a:cs typeface="Arial" pitchFamily="34" charset="-120"/>
              </a:rPr>
              <a:t>Snap to RoadGraph</a:t>
            </a:r>
            <a:endParaRPr lang="en-US" sz="1950" dirty="0"/>
          </a:p>
        </p:txBody>
      </p:sp>
      <p:sp>
        <p:nvSpPr>
          <p:cNvPr id="11" name="Shape 9"/>
          <p:cNvSpPr/>
          <p:nvPr/>
        </p:nvSpPr>
        <p:spPr>
          <a:xfrm>
            <a:off x="6192738" y="3129855"/>
            <a:ext cx="2120205" cy="19050"/>
          </a:xfrm>
          <a:prstGeom prst="rect">
            <a:avLst/>
          </a:prstGeom>
          <a:solidFill>
            <a:srgbClr val="0C919A"/>
          </a:solidFill>
          <a:ln/>
        </p:spPr>
      </p:sp>
      <p:sp>
        <p:nvSpPr>
          <p:cNvPr id="12" name="Shape 10"/>
          <p:cNvSpPr/>
          <p:nvPr/>
        </p:nvSpPr>
        <p:spPr>
          <a:xfrm>
            <a:off x="8312944" y="2646015"/>
            <a:ext cx="1192113" cy="986730"/>
          </a:xfrm>
          <a:prstGeom prst="roundRect">
            <a:avLst>
              <a:gd name="adj" fmla="val 11584"/>
            </a:avLst>
          </a:prstGeom>
          <a:solidFill>
            <a:srgbClr val="057780"/>
          </a:solidFill>
          <a:ln w="19050">
            <a:solidFill>
              <a:srgbClr val="05778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22494" y="2817465"/>
            <a:ext cx="773013" cy="6819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950" b="1" dirty="0">
                <a:solidFill>
                  <a:srgbClr val="FFFFFF"/>
                </a:solidFill>
                <a:highlight>
                  <a:srgbClr val="057780"/>
                </a:highlight>
                <a:latin typeface="Arial" pitchFamily="34" charset="0"/>
                <a:ea typeface="Arial" pitchFamily="34" charset="-122"/>
                <a:cs typeface="Arial" pitchFamily="34" charset="-120"/>
              </a:rPr>
              <a:t>A* Top-K</a:t>
            </a:r>
            <a:endParaRPr lang="en-US" sz="1950" dirty="0"/>
          </a:p>
        </p:txBody>
      </p:sp>
      <p:sp>
        <p:nvSpPr>
          <p:cNvPr id="14" name="Shape 12"/>
          <p:cNvSpPr/>
          <p:nvPr/>
        </p:nvSpPr>
        <p:spPr>
          <a:xfrm>
            <a:off x="9505057" y="3129855"/>
            <a:ext cx="2120205" cy="19050"/>
          </a:xfrm>
          <a:prstGeom prst="rect">
            <a:avLst/>
          </a:prstGeom>
          <a:solidFill>
            <a:srgbClr val="0C919A"/>
          </a:solidFill>
          <a:ln/>
        </p:spPr>
      </p:sp>
      <p:sp>
        <p:nvSpPr>
          <p:cNvPr id="15" name="Shape 13"/>
          <p:cNvSpPr/>
          <p:nvPr/>
        </p:nvSpPr>
        <p:spPr>
          <a:xfrm>
            <a:off x="11625263" y="2646015"/>
            <a:ext cx="1802457" cy="986730"/>
          </a:xfrm>
          <a:prstGeom prst="roundRect">
            <a:avLst>
              <a:gd name="adj" fmla="val 11584"/>
            </a:avLst>
          </a:prstGeom>
          <a:solidFill>
            <a:srgbClr val="FFFFFF"/>
          </a:solidFill>
          <a:ln w="19050">
            <a:solidFill>
              <a:srgbClr val="0C919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1834813" y="2817465"/>
            <a:ext cx="1383357" cy="6819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950" b="1" dirty="0">
                <a:solidFill>
                  <a:srgbClr val="181F26"/>
                </a:solidFill>
                <a:highlight>
                  <a:srgbClr val="FFFFFF"/>
                </a:highlight>
                <a:latin typeface="Arial" pitchFamily="34" charset="0"/>
                <a:ea typeface="Arial" pitchFamily="34" charset="-122"/>
                <a:cs typeface="Arial" pitchFamily="34" charset="-120"/>
              </a:rPr>
              <a:t>測速 &amp; 停車 資訊整合</a:t>
            </a:r>
            <a:endParaRPr lang="en-US" sz="1950" dirty="0"/>
          </a:p>
        </p:txBody>
      </p:sp>
      <p:sp>
        <p:nvSpPr>
          <p:cNvPr id="17" name="Shape 15"/>
          <p:cNvSpPr/>
          <p:nvPr/>
        </p:nvSpPr>
        <p:spPr>
          <a:xfrm>
            <a:off x="13427720" y="3129855"/>
            <a:ext cx="2120205" cy="19050"/>
          </a:xfrm>
          <a:prstGeom prst="rect">
            <a:avLst/>
          </a:prstGeom>
          <a:solidFill>
            <a:srgbClr val="0C919A"/>
          </a:solidFill>
          <a:ln/>
        </p:spPr>
      </p:sp>
      <p:sp>
        <p:nvSpPr>
          <p:cNvPr id="18" name="Shape 16"/>
          <p:cNvSpPr/>
          <p:nvPr/>
        </p:nvSpPr>
        <p:spPr>
          <a:xfrm>
            <a:off x="15547925" y="2646015"/>
            <a:ext cx="1692325" cy="986730"/>
          </a:xfrm>
          <a:prstGeom prst="roundRect">
            <a:avLst>
              <a:gd name="adj" fmla="val 11584"/>
            </a:avLst>
          </a:prstGeom>
          <a:solidFill>
            <a:srgbClr val="D9F6F2"/>
          </a:solidFill>
          <a:ln w="19050">
            <a:solidFill>
              <a:srgbClr val="05778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57475" y="2817465"/>
            <a:ext cx="1273225" cy="6819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950" b="1" dirty="0">
                <a:solidFill>
                  <a:srgbClr val="181F26"/>
                </a:solidFill>
                <a:highlight>
                  <a:srgbClr val="D9F6F2"/>
                </a:highlight>
                <a:latin typeface="Arial" pitchFamily="34" charset="0"/>
                <a:ea typeface="Arial" pitchFamily="34" charset="-122"/>
                <a:cs typeface="Arial" pitchFamily="34" charset="-120"/>
              </a:rPr>
              <a:t>地圖 / 聊天 回傳</a:t>
            </a:r>
            <a:endParaRPr lang="en-US" sz="1950" dirty="0"/>
          </a:p>
        </p:txBody>
      </p:sp>
      <p:sp>
        <p:nvSpPr>
          <p:cNvPr id="20" name="Shape 18"/>
          <p:cNvSpPr/>
          <p:nvPr/>
        </p:nvSpPr>
        <p:spPr>
          <a:xfrm>
            <a:off x="1238250" y="4051846"/>
            <a:ext cx="7810500" cy="5549354"/>
          </a:xfrm>
          <a:prstGeom prst="roundRect">
            <a:avLst>
              <a:gd name="adj" fmla="val 3090"/>
            </a:avLst>
          </a:prstGeom>
          <a:solidFill>
            <a:srgbClr val="FFFFFF"/>
          </a:solidFill>
          <a:ln w="9525">
            <a:solidFill>
              <a:srgbClr val="8BE2D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590675" y="4442371"/>
            <a:ext cx="7318820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050" b="1" dirty="0">
                <a:solidFill>
                  <a:srgbClr val="0577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VD 速度三層 Fallback</a:t>
            </a:r>
            <a:endParaRPr lang="en-US" sz="4050" dirty="0"/>
          </a:p>
        </p:txBody>
      </p:sp>
      <p:sp>
        <p:nvSpPr>
          <p:cNvPr id="22" name="Shape 20"/>
          <p:cNvSpPr/>
          <p:nvPr/>
        </p:nvSpPr>
        <p:spPr>
          <a:xfrm>
            <a:off x="1590675" y="5461546"/>
            <a:ext cx="419100" cy="419100"/>
          </a:xfrm>
          <a:prstGeom prst="ellipse">
            <a:avLst/>
          </a:prstGeom>
          <a:solidFill>
            <a:srgbClr val="057780"/>
          </a:solidFill>
          <a:ln/>
        </p:spPr>
      </p:sp>
      <p:sp>
        <p:nvSpPr>
          <p:cNvPr id="23" name="Text 21"/>
          <p:cNvSpPr/>
          <p:nvPr/>
        </p:nvSpPr>
        <p:spPr>
          <a:xfrm>
            <a:off x="1552575" y="5461546"/>
            <a:ext cx="4953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T1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2181225" y="5432971"/>
            <a:ext cx="6710553" cy="4513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b="1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空間加權平均</a:t>
            </a:r>
            <a:endParaRPr lang="en-US" sz="2100" dirty="0"/>
          </a:p>
        </p:txBody>
      </p:sp>
      <p:sp>
        <p:nvSpPr>
          <p:cNvPr id="25" name="Text 23"/>
          <p:cNvSpPr/>
          <p:nvPr/>
        </p:nvSpPr>
        <p:spPr>
          <a:xfrm>
            <a:off x="2181225" y="5846266"/>
            <a:ext cx="6710553" cy="8646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Edge midpoint 附近 VD 的 inverse-distance weighted speed</a:t>
            </a:r>
            <a:endParaRPr lang="en-US" sz="2100" dirty="0"/>
          </a:p>
        </p:txBody>
      </p:sp>
      <p:sp>
        <p:nvSpPr>
          <p:cNvPr id="26" name="Shape 24"/>
          <p:cNvSpPr/>
          <p:nvPr/>
        </p:nvSpPr>
        <p:spPr>
          <a:xfrm>
            <a:off x="1590675" y="6891933"/>
            <a:ext cx="419100" cy="419100"/>
          </a:xfrm>
          <a:prstGeom prst="ellipse">
            <a:avLst/>
          </a:prstGeom>
          <a:solidFill>
            <a:srgbClr val="42B2CB"/>
          </a:solidFill>
          <a:ln/>
        </p:spPr>
      </p:sp>
      <p:sp>
        <p:nvSpPr>
          <p:cNvPr id="27" name="Text 25"/>
          <p:cNvSpPr/>
          <p:nvPr/>
        </p:nvSpPr>
        <p:spPr>
          <a:xfrm>
            <a:off x="1552575" y="6891933"/>
            <a:ext cx="4953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T2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2181225" y="6863358"/>
            <a:ext cx="4212951" cy="4513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b="1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道路類型平均</a:t>
            </a:r>
            <a:endParaRPr lang="en-US" sz="2100" dirty="0"/>
          </a:p>
        </p:txBody>
      </p:sp>
      <p:sp>
        <p:nvSpPr>
          <p:cNvPr id="29" name="Text 27"/>
          <p:cNvSpPr/>
          <p:nvPr/>
        </p:nvSpPr>
        <p:spPr>
          <a:xfrm>
            <a:off x="2181225" y="7276654"/>
            <a:ext cx="4212951" cy="4513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同 road_class 所有 VD 的平均速度</a:t>
            </a:r>
            <a:endParaRPr lang="en-US" sz="2100" dirty="0"/>
          </a:p>
        </p:txBody>
      </p:sp>
      <p:sp>
        <p:nvSpPr>
          <p:cNvPr id="30" name="Shape 28"/>
          <p:cNvSpPr/>
          <p:nvPr/>
        </p:nvSpPr>
        <p:spPr>
          <a:xfrm>
            <a:off x="1590675" y="7909024"/>
            <a:ext cx="419100" cy="419100"/>
          </a:xfrm>
          <a:prstGeom prst="ellipse">
            <a:avLst/>
          </a:prstGeom>
          <a:solidFill>
            <a:srgbClr val="566770"/>
          </a:solidFill>
          <a:ln/>
        </p:spPr>
      </p:sp>
      <p:sp>
        <p:nvSpPr>
          <p:cNvPr id="31" name="Text 29"/>
          <p:cNvSpPr/>
          <p:nvPr/>
        </p:nvSpPr>
        <p:spPr>
          <a:xfrm>
            <a:off x="1552575" y="7909024"/>
            <a:ext cx="4953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T3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2181225" y="7880449"/>
            <a:ext cx="4396289" cy="4513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b="1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預設速限校正</a:t>
            </a:r>
            <a:endParaRPr lang="en-US" sz="2100" dirty="0"/>
          </a:p>
        </p:txBody>
      </p:sp>
      <p:sp>
        <p:nvSpPr>
          <p:cNvPr id="33" name="Text 31"/>
          <p:cNvSpPr/>
          <p:nvPr/>
        </p:nvSpPr>
        <p:spPr>
          <a:xfrm>
            <a:off x="2181225" y="8293745"/>
            <a:ext cx="4396289" cy="4513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OSM max_speed 乘上校正比例保底</a:t>
            </a:r>
            <a:endParaRPr lang="en-US" sz="2100" dirty="0"/>
          </a:p>
        </p:txBody>
      </p:sp>
      <p:sp>
        <p:nvSpPr>
          <p:cNvPr id="34" name="Shape 32"/>
          <p:cNvSpPr/>
          <p:nvPr/>
        </p:nvSpPr>
        <p:spPr>
          <a:xfrm>
            <a:off x="9429750" y="4051846"/>
            <a:ext cx="7810500" cy="5549354"/>
          </a:xfrm>
          <a:prstGeom prst="roundRect">
            <a:avLst>
              <a:gd name="adj" fmla="val 3090"/>
            </a:avLst>
          </a:prstGeom>
          <a:solidFill>
            <a:srgbClr val="FFFFFF"/>
          </a:solidFill>
          <a:ln w="9525">
            <a:solidFill>
              <a:srgbClr val="8BE2D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9782175" y="4442371"/>
            <a:ext cx="7318820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050" b="1" dirty="0">
                <a:solidFill>
                  <a:srgbClr val="0577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演算法設計重點</a:t>
            </a:r>
            <a:endParaRPr lang="en-US" sz="4050" dirty="0"/>
          </a:p>
        </p:txBody>
      </p:sp>
      <p:sp>
        <p:nvSpPr>
          <p:cNvPr id="36" name="Text 34"/>
          <p:cNvSpPr/>
          <p:nvPr/>
        </p:nvSpPr>
        <p:spPr>
          <a:xfrm>
            <a:off x="9782175" y="5432971"/>
            <a:ext cx="7318820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Graph 啟動時從 PostGIS 一次載入記憶體，降低查詢延遲</a:t>
            </a:r>
            <a:endParaRPr lang="en-US" sz="2100" dirty="0"/>
          </a:p>
        </p:txBody>
      </p:sp>
      <p:sp>
        <p:nvSpPr>
          <p:cNvPr id="37" name="Text 35"/>
          <p:cNvSpPr/>
          <p:nvPr/>
        </p:nvSpPr>
        <p:spPr>
          <a:xfrm>
            <a:off x="9782175" y="6042571"/>
            <a:ext cx="7318820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BBox 限制 A* frontier；找不到路自動擴大 bbox retry</a:t>
            </a:r>
            <a:endParaRPr lang="en-US" sz="2100" dirty="0"/>
          </a:p>
        </p:txBody>
      </p:sp>
      <p:sp>
        <p:nvSpPr>
          <p:cNvPr id="38" name="Text 36"/>
          <p:cNvSpPr/>
          <p:nvPr/>
        </p:nvSpPr>
        <p:spPr>
          <a:xfrm>
            <a:off x="9782175" y="6652171"/>
            <a:ext cx="7318820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Penalty-based Top-K：替代路線不只是同路徑的小變形</a:t>
            </a:r>
            <a:endParaRPr lang="en-US" sz="2100" dirty="0"/>
          </a:p>
        </p:txBody>
      </p:sp>
      <p:sp>
        <p:nvSpPr>
          <p:cNvPr id="39" name="Shape 37"/>
          <p:cNvSpPr/>
          <p:nvPr/>
        </p:nvSpPr>
        <p:spPr>
          <a:xfrm>
            <a:off x="10020300" y="7261771"/>
            <a:ext cx="1580704" cy="438150"/>
          </a:xfrm>
          <a:prstGeom prst="roundRect">
            <a:avLst>
              <a:gd name="adj" fmla="val 8696"/>
            </a:avLst>
          </a:prstGeom>
          <a:solidFill>
            <a:srgbClr val="F1FFFC"/>
          </a:solidFill>
          <a:ln/>
        </p:spPr>
      </p:sp>
      <p:sp>
        <p:nvSpPr>
          <p:cNvPr id="40" name="Text 38"/>
          <p:cNvSpPr/>
          <p:nvPr/>
        </p:nvSpPr>
        <p:spPr>
          <a:xfrm>
            <a:off x="10077450" y="7280821"/>
            <a:ext cx="1542604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has_signal</a:t>
            </a:r>
            <a:endParaRPr lang="en-US" sz="2100" dirty="0"/>
          </a:p>
        </p:txBody>
      </p:sp>
      <p:sp>
        <p:nvSpPr>
          <p:cNvPr id="41" name="Text 39"/>
          <p:cNvSpPr/>
          <p:nvPr/>
        </p:nvSpPr>
        <p:spPr>
          <a:xfrm>
            <a:off x="11753404" y="7309396"/>
            <a:ext cx="4503134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節點加號誌停等 penalty（預設 20s）</a:t>
            </a:r>
            <a:endParaRPr lang="en-US" sz="2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81F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47625"/>
          </a:xfrm>
          <a:prstGeom prst="rect">
            <a:avLst/>
          </a:prstGeom>
          <a:solidFill>
            <a:srgbClr val="057780"/>
          </a:solidFill>
          <a:ln/>
        </p:spPr>
      </p:sp>
      <p:sp>
        <p:nvSpPr>
          <p:cNvPr id="3" name="Shape 1"/>
          <p:cNvSpPr/>
          <p:nvPr/>
        </p:nvSpPr>
        <p:spPr>
          <a:xfrm>
            <a:off x="12096750" y="0"/>
            <a:ext cx="6191250" cy="6191250"/>
          </a:xfrm>
          <a:prstGeom prst="rect">
            <a:avLst/>
          </a:prstGeom>
          <a:solidFill>
            <a:srgbClr val="057780">
              <a:alpha val="18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1047750" y="1943398"/>
            <a:ext cx="667131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spc="300" kern="0" dirty="0">
                <a:solidFill>
                  <a:srgbClr val="8BE2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AGENT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1047750" y="2610148"/>
            <a:ext cx="6671310" cy="8267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聊天代理</a:t>
            </a:r>
            <a:endParaRPr lang="en-US" sz="5400" dirty="0"/>
          </a:p>
        </p:txBody>
      </p:sp>
      <p:sp>
        <p:nvSpPr>
          <p:cNvPr id="6" name="Shape 4"/>
          <p:cNvSpPr/>
          <p:nvPr/>
        </p:nvSpPr>
        <p:spPr>
          <a:xfrm>
            <a:off x="1047750" y="3608338"/>
            <a:ext cx="647700" cy="47625"/>
          </a:xfrm>
          <a:prstGeom prst="roundRect">
            <a:avLst>
              <a:gd name="adj" fmla="val 50000"/>
            </a:avLst>
          </a:prstGeom>
          <a:solidFill>
            <a:srgbClr val="8BE2D5"/>
          </a:solidFill>
          <a:ln/>
        </p:spPr>
      </p:sp>
      <p:sp>
        <p:nvSpPr>
          <p:cNvPr id="7" name="Text 5"/>
          <p:cNvSpPr/>
          <p:nvPr/>
        </p:nvSpPr>
        <p:spPr>
          <a:xfrm>
            <a:off x="1047750" y="4208413"/>
            <a:ext cx="6671310" cy="262845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550" dirty="0">
                <a:solidFill>
                  <a:srgbClr val="FFFFFF">
                    <a:alpha val="72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ChatAgent 基於 DeepSeek OpenAI-compatible API，支援 tool-calling。使用者以自然語言提出路線需求，agent 自動呼叫 </a:t>
            </a:r>
            <a:pPr algn="l" indent="0" marL="0">
              <a:lnSpc>
                <a:spcPct val="160000"/>
              </a:lnSpc>
              <a:buNone/>
            </a:pPr>
            <a:r>
              <a:rPr lang="en-US" sz="2100" dirty="0">
                <a:solidFill>
                  <a:srgbClr val="8BE2D5"/>
                </a:solidFill>
                <a:highlight>
                  <a:srgbClr val="FFFFFF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plan_route </a:t>
            </a:r>
            <a:pPr algn="l" indent="0" marL="0">
              <a:lnSpc>
                <a:spcPct val="160000"/>
              </a:lnSpc>
              <a:buNone/>
            </a:pPr>
            <a:r>
              <a:rPr lang="en-US" sz="2550" dirty="0">
                <a:solidFill>
                  <a:srgbClr val="FFFFFF">
                    <a:alpha val="72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tool，生成自然語言回覆，前端同步繪製路線。</a:t>
            </a:r>
            <a:endParaRPr lang="en-US" sz="2550" dirty="0"/>
          </a:p>
        </p:txBody>
      </p:sp>
      <p:sp>
        <p:nvSpPr>
          <p:cNvPr id="8" name="Shape 6"/>
          <p:cNvSpPr/>
          <p:nvPr/>
        </p:nvSpPr>
        <p:spPr>
          <a:xfrm>
            <a:off x="1047750" y="7229177"/>
            <a:ext cx="85725" cy="85725"/>
          </a:xfrm>
          <a:prstGeom prst="ellipse">
            <a:avLst/>
          </a:prstGeom>
          <a:solidFill>
            <a:srgbClr val="8BE2D5"/>
          </a:solidFill>
          <a:ln/>
        </p:spPr>
      </p:sp>
      <p:sp>
        <p:nvSpPr>
          <p:cNvPr id="9" name="Text 7"/>
          <p:cNvSpPr/>
          <p:nvPr/>
        </p:nvSpPr>
        <p:spPr>
          <a:xfrm>
            <a:off x="1257300" y="7065466"/>
            <a:ext cx="5179616" cy="4513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FFFFF">
                    <a:alpha val="72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Redis 保存最近 N 輪聊天歷史，TTL 1800s</a:t>
            </a:r>
            <a:endParaRPr lang="en-US" sz="2100" dirty="0"/>
          </a:p>
        </p:txBody>
      </p:sp>
      <p:sp>
        <p:nvSpPr>
          <p:cNvPr id="10" name="Shape 8"/>
          <p:cNvSpPr/>
          <p:nvPr/>
        </p:nvSpPr>
        <p:spPr>
          <a:xfrm>
            <a:off x="1047750" y="7747248"/>
            <a:ext cx="85725" cy="85725"/>
          </a:xfrm>
          <a:prstGeom prst="ellipse">
            <a:avLst/>
          </a:prstGeom>
          <a:solidFill>
            <a:srgbClr val="8BE2D5"/>
          </a:solidFill>
          <a:ln/>
        </p:spPr>
      </p:sp>
      <p:sp>
        <p:nvSpPr>
          <p:cNvPr id="11" name="Text 9"/>
          <p:cNvSpPr/>
          <p:nvPr/>
        </p:nvSpPr>
        <p:spPr>
          <a:xfrm>
            <a:off x="1257300" y="7583537"/>
            <a:ext cx="6391397" cy="4513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FFFFF">
                    <a:alpha val="72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FastMCP 包裝 routing_tool，標準化 tool-calling 介面</a:t>
            </a:r>
            <a:endParaRPr lang="en-US" sz="2100" dirty="0"/>
          </a:p>
        </p:txBody>
      </p:sp>
      <p:sp>
        <p:nvSpPr>
          <p:cNvPr id="12" name="Shape 10"/>
          <p:cNvSpPr/>
          <p:nvPr/>
        </p:nvSpPr>
        <p:spPr>
          <a:xfrm>
            <a:off x="1047750" y="8265319"/>
            <a:ext cx="85725" cy="85725"/>
          </a:xfrm>
          <a:prstGeom prst="ellipse">
            <a:avLst/>
          </a:prstGeom>
          <a:solidFill>
            <a:srgbClr val="8BE2D5"/>
          </a:solidFill>
          <a:ln/>
        </p:spPr>
      </p:sp>
      <p:sp>
        <p:nvSpPr>
          <p:cNvPr id="13" name="Text 11"/>
          <p:cNvSpPr/>
          <p:nvPr/>
        </p:nvSpPr>
        <p:spPr>
          <a:xfrm>
            <a:off x="1257300" y="8101608"/>
            <a:ext cx="6167283" cy="4513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FFFFF">
                    <a:alpha val="72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Reply 附帶 route_payload，前端可選擇性渲染路線</a:t>
            </a:r>
            <a:endParaRPr lang="en-US" sz="2100" dirty="0"/>
          </a:p>
        </p:txBody>
      </p:sp>
      <p:sp>
        <p:nvSpPr>
          <p:cNvPr id="14" name="Shape 12"/>
          <p:cNvSpPr/>
          <p:nvPr/>
        </p:nvSpPr>
        <p:spPr>
          <a:xfrm>
            <a:off x="8210550" y="2171700"/>
            <a:ext cx="9029700" cy="1085850"/>
          </a:xfrm>
          <a:prstGeom prst="roundRect">
            <a:avLst>
              <a:gd name="adj" fmla="val 12281"/>
            </a:avLst>
          </a:prstGeom>
          <a:solidFill>
            <a:srgbClr val="FFFFFF">
              <a:alpha val="7000"/>
            </a:srgbClr>
          </a:solidFill>
          <a:ln w="9525">
            <a:solidFill>
              <a:srgbClr val="8BE2D5">
                <a:alpha val="25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448675" y="2495550"/>
            <a:ext cx="438150" cy="438150"/>
          </a:xfrm>
          <a:prstGeom prst="ellipse">
            <a:avLst/>
          </a:prstGeom>
          <a:solidFill>
            <a:srgbClr val="057780"/>
          </a:solidFill>
          <a:ln/>
        </p:spPr>
      </p:sp>
      <p:sp>
        <p:nvSpPr>
          <p:cNvPr id="16" name="Text 14"/>
          <p:cNvSpPr/>
          <p:nvPr/>
        </p:nvSpPr>
        <p:spPr>
          <a:xfrm>
            <a:off x="8410575" y="2495550"/>
            <a:ext cx="514350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9077325" y="2371725"/>
            <a:ext cx="695781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使用者傳送聊天訊息</a:t>
            </a:r>
            <a:endParaRPr lang="en-US" sz="2100" dirty="0"/>
          </a:p>
        </p:txBody>
      </p:sp>
      <p:sp>
        <p:nvSpPr>
          <p:cNvPr id="18" name="Text 16"/>
          <p:cNvSpPr/>
          <p:nvPr/>
        </p:nvSpPr>
        <p:spPr>
          <a:xfrm>
            <a:off x="9077325" y="2790825"/>
            <a:ext cx="695781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>
                    <a:alpha val="44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/api/v1/chat/message → main-service → Kafka chat.request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8075104" y="3371850"/>
            <a:ext cx="9300591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950" dirty="0">
                <a:solidFill>
                  <a:srgbClr val="8BE2D5">
                    <a:alpha val="4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</a:t>
            </a:r>
            <a:endParaRPr lang="en-US" sz="1950" dirty="0"/>
          </a:p>
        </p:txBody>
      </p:sp>
      <p:sp>
        <p:nvSpPr>
          <p:cNvPr id="20" name="Shape 18"/>
          <p:cNvSpPr/>
          <p:nvPr/>
        </p:nvSpPr>
        <p:spPr>
          <a:xfrm>
            <a:off x="8210550" y="3781425"/>
            <a:ext cx="9029700" cy="1152525"/>
          </a:xfrm>
          <a:prstGeom prst="roundRect">
            <a:avLst>
              <a:gd name="adj" fmla="val 11570"/>
            </a:avLst>
          </a:prstGeom>
          <a:solidFill>
            <a:srgbClr val="FFFFFF">
              <a:alpha val="7000"/>
            </a:srgbClr>
          </a:solidFill>
          <a:ln w="9525">
            <a:solidFill>
              <a:srgbClr val="8BE2D5">
                <a:alpha val="25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448675" y="4138613"/>
            <a:ext cx="438150" cy="438150"/>
          </a:xfrm>
          <a:prstGeom prst="ellipse">
            <a:avLst/>
          </a:prstGeom>
          <a:solidFill>
            <a:srgbClr val="0C919A"/>
          </a:solidFill>
          <a:ln/>
        </p:spPr>
      </p:sp>
      <p:sp>
        <p:nvSpPr>
          <p:cNvPr id="22" name="Text 20"/>
          <p:cNvSpPr/>
          <p:nvPr/>
        </p:nvSpPr>
        <p:spPr>
          <a:xfrm>
            <a:off x="8410575" y="4138613"/>
            <a:ext cx="514350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077325" y="3981450"/>
            <a:ext cx="446220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multiagent-service 消費 topic</a:t>
            </a:r>
            <a:endParaRPr lang="en-US" sz="2100" dirty="0"/>
          </a:p>
        </p:txBody>
      </p:sp>
      <p:sp>
        <p:nvSpPr>
          <p:cNvPr id="24" name="Text 22"/>
          <p:cNvSpPr/>
          <p:nvPr/>
        </p:nvSpPr>
        <p:spPr>
          <a:xfrm>
            <a:off x="9077325" y="4400550"/>
            <a:ext cx="4462205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>
                    <a:alpha val="44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ChatAgent 呼叫 DeepSeek，模型判斷意圖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8075104" y="5048250"/>
            <a:ext cx="9300591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950" dirty="0">
                <a:solidFill>
                  <a:srgbClr val="8BE2D5">
                    <a:alpha val="4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 (if routing needed)</a:t>
            </a:r>
            <a:endParaRPr lang="en-US" sz="1950" dirty="0"/>
          </a:p>
        </p:txBody>
      </p:sp>
      <p:sp>
        <p:nvSpPr>
          <p:cNvPr id="26" name="Shape 24"/>
          <p:cNvSpPr/>
          <p:nvPr/>
        </p:nvSpPr>
        <p:spPr>
          <a:xfrm>
            <a:off x="8210550" y="5457825"/>
            <a:ext cx="9029700" cy="1152525"/>
          </a:xfrm>
          <a:prstGeom prst="roundRect">
            <a:avLst>
              <a:gd name="adj" fmla="val 11570"/>
            </a:avLst>
          </a:prstGeom>
          <a:solidFill>
            <a:srgbClr val="0C919A">
              <a:alpha val="20000"/>
            </a:srgbClr>
          </a:solidFill>
          <a:ln w="9525">
            <a:solidFill>
              <a:srgbClr val="8BE2D5">
                <a:alpha val="50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8448675" y="5815013"/>
            <a:ext cx="438150" cy="438150"/>
          </a:xfrm>
          <a:prstGeom prst="ellipse">
            <a:avLst/>
          </a:prstGeom>
          <a:solidFill>
            <a:srgbClr val="8BE2D5"/>
          </a:solidFill>
          <a:ln/>
        </p:spPr>
      </p:sp>
      <p:sp>
        <p:nvSpPr>
          <p:cNvPr id="28" name="Text 26"/>
          <p:cNvSpPr/>
          <p:nvPr/>
        </p:nvSpPr>
        <p:spPr>
          <a:xfrm>
            <a:off x="8410575" y="5815013"/>
            <a:ext cx="514350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9077325" y="5657850"/>
            <a:ext cx="4802209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8BE2D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plan_route </a:t>
            </a:r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 執行 A* 路線規劃</a:t>
            </a:r>
            <a:endParaRPr lang="en-US" sz="2100" dirty="0"/>
          </a:p>
        </p:txBody>
      </p:sp>
      <p:sp>
        <p:nvSpPr>
          <p:cNvPr id="30" name="Text 28"/>
          <p:cNvSpPr/>
          <p:nvPr/>
        </p:nvSpPr>
        <p:spPr>
          <a:xfrm>
            <a:off x="9077325" y="6076950"/>
            <a:ext cx="4802209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>
                    <a:alpha val="44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回傳 route_payload → LLM 生成自然語言回覆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8075104" y="6724650"/>
            <a:ext cx="9300591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950" dirty="0">
                <a:solidFill>
                  <a:srgbClr val="8BE2D5">
                    <a:alpha val="4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</a:t>
            </a:r>
            <a:endParaRPr lang="en-US" sz="1950" dirty="0"/>
          </a:p>
        </p:txBody>
      </p:sp>
      <p:sp>
        <p:nvSpPr>
          <p:cNvPr id="32" name="Shape 30"/>
          <p:cNvSpPr/>
          <p:nvPr/>
        </p:nvSpPr>
        <p:spPr>
          <a:xfrm>
            <a:off x="8210550" y="7134225"/>
            <a:ext cx="9029700" cy="1152525"/>
          </a:xfrm>
          <a:prstGeom prst="roundRect">
            <a:avLst>
              <a:gd name="adj" fmla="val 11570"/>
            </a:avLst>
          </a:prstGeom>
          <a:solidFill>
            <a:srgbClr val="FFFFFF">
              <a:alpha val="7000"/>
            </a:srgbClr>
          </a:solidFill>
          <a:ln w="9525">
            <a:solidFill>
              <a:srgbClr val="8BE2D5">
                <a:alpha val="2500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8448675" y="7491413"/>
            <a:ext cx="438150" cy="438150"/>
          </a:xfrm>
          <a:prstGeom prst="ellipse">
            <a:avLst/>
          </a:prstGeom>
          <a:solidFill>
            <a:srgbClr val="057780"/>
          </a:solidFill>
          <a:ln/>
        </p:spPr>
      </p:sp>
      <p:sp>
        <p:nvSpPr>
          <p:cNvPr id="34" name="Text 32"/>
          <p:cNvSpPr/>
          <p:nvPr/>
        </p:nvSpPr>
        <p:spPr>
          <a:xfrm>
            <a:off x="8410575" y="7491413"/>
            <a:ext cx="514350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9077325" y="7334250"/>
            <a:ext cx="4022407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前端接收 reply + route_payload</a:t>
            </a:r>
            <a:endParaRPr lang="en-US" sz="2100" dirty="0"/>
          </a:p>
        </p:txBody>
      </p:sp>
      <p:sp>
        <p:nvSpPr>
          <p:cNvPr id="36" name="Text 34"/>
          <p:cNvSpPr/>
          <p:nvPr/>
        </p:nvSpPr>
        <p:spPr>
          <a:xfrm>
            <a:off x="9077325" y="7753350"/>
            <a:ext cx="4022407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>
                    <a:alpha val="44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聊天訊息與地圖路線同步呈現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6200" cy="10287000"/>
          </a:xfrm>
          <a:prstGeom prst="rect">
            <a:avLst/>
          </a:prstGeom>
          <a:solidFill>
            <a:srgbClr val="057780"/>
          </a:solidFill>
          <a:ln/>
        </p:spPr>
      </p:sp>
      <p:sp>
        <p:nvSpPr>
          <p:cNvPr id="3" name="Text 1"/>
          <p:cNvSpPr/>
          <p:nvPr/>
        </p:nvSpPr>
        <p:spPr>
          <a:xfrm>
            <a:off x="1238250" y="857250"/>
            <a:ext cx="1648206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spc="300" kern="0" dirty="0">
                <a:solidFill>
                  <a:srgbClr val="42B2C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RESULTS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1238250" y="1314450"/>
            <a:ext cx="16482060" cy="8267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400" b="1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系統成果</a:t>
            </a:r>
            <a:endParaRPr lang="en-US" sz="5400" dirty="0"/>
          </a:p>
        </p:txBody>
      </p:sp>
      <p:sp>
        <p:nvSpPr>
          <p:cNvPr id="5" name="Shape 3"/>
          <p:cNvSpPr/>
          <p:nvPr/>
        </p:nvSpPr>
        <p:spPr>
          <a:xfrm>
            <a:off x="1238250" y="5072807"/>
            <a:ext cx="16002000" cy="9525"/>
          </a:xfrm>
          <a:prstGeom prst="rect">
            <a:avLst/>
          </a:prstGeom>
          <a:solidFill>
            <a:srgbClr val="8BE2D5"/>
          </a:solidFill>
          <a:ln/>
        </p:spPr>
      </p:sp>
      <p:sp>
        <p:nvSpPr>
          <p:cNvPr id="6" name="Shape 4"/>
          <p:cNvSpPr/>
          <p:nvPr/>
        </p:nvSpPr>
        <p:spPr>
          <a:xfrm>
            <a:off x="1238250" y="2522190"/>
            <a:ext cx="16002000" cy="9525"/>
          </a:xfrm>
          <a:prstGeom prst="rect">
            <a:avLst/>
          </a:prstGeom>
          <a:solidFill>
            <a:srgbClr val="8BE2D5"/>
          </a:solidFill>
          <a:ln/>
        </p:spPr>
      </p:sp>
      <p:sp>
        <p:nvSpPr>
          <p:cNvPr id="7" name="Shape 5"/>
          <p:cNvSpPr/>
          <p:nvPr/>
        </p:nvSpPr>
        <p:spPr>
          <a:xfrm>
            <a:off x="6565850" y="2817465"/>
            <a:ext cx="9525" cy="1969591"/>
          </a:xfrm>
          <a:prstGeom prst="rect">
            <a:avLst/>
          </a:prstGeom>
          <a:solidFill>
            <a:srgbClr val="8BE2D5"/>
          </a:solidFill>
          <a:ln/>
        </p:spPr>
      </p:sp>
      <p:sp>
        <p:nvSpPr>
          <p:cNvPr id="8" name="Text 6"/>
          <p:cNvSpPr/>
          <p:nvPr/>
        </p:nvSpPr>
        <p:spPr>
          <a:xfrm>
            <a:off x="1158336" y="2817465"/>
            <a:ext cx="5487428" cy="1104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400" b="1" dirty="0">
                <a:solidFill>
                  <a:srgbClr val="0577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30k</a:t>
            </a:r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0577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8400" dirty="0"/>
          </a:p>
        </p:txBody>
      </p:sp>
      <p:sp>
        <p:nvSpPr>
          <p:cNvPr id="9" name="Text 7"/>
          <p:cNvSpPr/>
          <p:nvPr/>
        </p:nvSpPr>
        <p:spPr>
          <a:xfrm>
            <a:off x="1158336" y="3960465"/>
            <a:ext cx="5487428" cy="8646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Traffic Nodes 台北路網節點</a:t>
            </a:r>
            <a:endParaRPr lang="en-US" sz="2100" dirty="0"/>
          </a:p>
        </p:txBody>
      </p:sp>
      <p:sp>
        <p:nvSpPr>
          <p:cNvPr id="10" name="Shape 8"/>
          <p:cNvSpPr/>
          <p:nvPr/>
        </p:nvSpPr>
        <p:spPr>
          <a:xfrm>
            <a:off x="11903125" y="2817465"/>
            <a:ext cx="9525" cy="1969591"/>
          </a:xfrm>
          <a:prstGeom prst="rect">
            <a:avLst/>
          </a:prstGeom>
          <a:solidFill>
            <a:srgbClr val="8BE2D5"/>
          </a:solidFill>
          <a:ln/>
        </p:spPr>
      </p:sp>
      <p:sp>
        <p:nvSpPr>
          <p:cNvPr id="11" name="Text 9"/>
          <p:cNvSpPr/>
          <p:nvPr/>
        </p:nvSpPr>
        <p:spPr>
          <a:xfrm>
            <a:off x="6495459" y="2817465"/>
            <a:ext cx="5487582" cy="1104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400" b="1" dirty="0">
                <a:solidFill>
                  <a:srgbClr val="0577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80k</a:t>
            </a:r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0577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8400" dirty="0"/>
          </a:p>
        </p:txBody>
      </p:sp>
      <p:sp>
        <p:nvSpPr>
          <p:cNvPr id="12" name="Text 10"/>
          <p:cNvSpPr/>
          <p:nvPr/>
        </p:nvSpPr>
        <p:spPr>
          <a:xfrm>
            <a:off x="6495459" y="3960465"/>
            <a:ext cx="5487582" cy="8646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Traffic Edges 可行駛路段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11832736" y="2817465"/>
            <a:ext cx="5487428" cy="1104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400" b="1" dirty="0">
                <a:solidFill>
                  <a:srgbClr val="0577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~250</a:t>
            </a:r>
            <a:endParaRPr lang="en-US" sz="8400" dirty="0"/>
          </a:p>
        </p:txBody>
      </p:sp>
      <p:sp>
        <p:nvSpPr>
          <p:cNvPr id="14" name="Text 12"/>
          <p:cNvSpPr/>
          <p:nvPr/>
        </p:nvSpPr>
        <p:spPr>
          <a:xfrm>
            <a:off x="11832736" y="3960465"/>
            <a:ext cx="5487428" cy="8646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667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 Tests 跨服務測試覆蓋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1238250" y="5520482"/>
            <a:ext cx="8064437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050" b="1" dirty="0">
                <a:solidFill>
                  <a:srgbClr val="0577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功能</a:t>
            </a:r>
            <a:endParaRPr lang="en-US" sz="4050" dirty="0"/>
          </a:p>
        </p:txBody>
      </p:sp>
      <p:sp>
        <p:nvSpPr>
          <p:cNvPr id="16" name="Text 14"/>
          <p:cNvSpPr/>
          <p:nvPr/>
        </p:nvSpPr>
        <p:spPr>
          <a:xfrm>
            <a:off x="1051560" y="6453932"/>
            <a:ext cx="8092440" cy="287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地圖路線視覺化 + 地址 autocomplete</a:t>
            </a:r>
            <a:endParaRPr lang="en-US" sz="21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Top-K 候選路線切換與 ETA 摘要</a:t>
            </a:r>
            <a:endParaRPr lang="en-US" sz="21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沿途測速照相機標記</a:t>
            </a:r>
            <a:endParaRPr lang="en-US" sz="21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目的地附近停車場推薦（即時剩餘車位）</a:t>
            </a:r>
            <a:endParaRPr lang="en-US" sz="21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聊天式自然語言路線查詢</a:t>
            </a:r>
            <a:endParaRPr lang="en-US" sz="2100" dirty="0"/>
          </a:p>
        </p:txBody>
      </p:sp>
      <p:sp>
        <p:nvSpPr>
          <p:cNvPr id="17" name="Text 15"/>
          <p:cNvSpPr/>
          <p:nvPr/>
        </p:nvSpPr>
        <p:spPr>
          <a:xfrm>
            <a:off x="9410700" y="5520482"/>
            <a:ext cx="8064437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050" b="1" dirty="0">
                <a:solidFill>
                  <a:srgbClr val="0577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工程特點</a:t>
            </a:r>
            <a:endParaRPr lang="en-US" sz="4050" dirty="0"/>
          </a:p>
        </p:txBody>
      </p:sp>
      <p:sp>
        <p:nvSpPr>
          <p:cNvPr id="18" name="Text 16"/>
          <p:cNvSpPr/>
          <p:nvPr/>
        </p:nvSpPr>
        <p:spPr>
          <a:xfrm>
            <a:off x="9224010" y="6453932"/>
            <a:ext cx="8092440" cy="2266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Docker Compose 一鍵啟動完整 demo stack</a:t>
            </a:r>
            <a:endParaRPr lang="en-US" sz="21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data-init container 自動下載 OSM 並建圖</a:t>
            </a:r>
            <a:endParaRPr lang="en-US" sz="21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Kafka correlation ID 解耦 HTTP 與 agent 服務</a:t>
            </a:r>
            <a:endParaRPr lang="en-US" sz="21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181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測試覆蓋 frontend hooks / Kafka bridge / routing / DB models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81F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47625"/>
          </a:xfrm>
          <a:prstGeom prst="rect">
            <a:avLst/>
          </a:prstGeom>
          <a:solidFill>
            <a:srgbClr val="05778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810500"/>
            <a:ext cx="18288000" cy="2476500"/>
          </a:xfrm>
          <a:prstGeom prst="rect">
            <a:avLst/>
          </a:prstGeom>
          <a:solidFill>
            <a:srgbClr val="057780">
              <a:alpha val="17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1047750" y="857250"/>
            <a:ext cx="7465981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spc="300" kern="0" dirty="0">
                <a:solidFill>
                  <a:srgbClr val="8BE2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1047750" y="1314450"/>
            <a:ext cx="7465981" cy="1047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結論</a:t>
            </a:r>
            <a:endParaRPr lang="en-US" sz="5400" dirty="0"/>
          </a:p>
        </p:txBody>
      </p:sp>
      <p:sp>
        <p:nvSpPr>
          <p:cNvPr id="6" name="Shape 4"/>
          <p:cNvSpPr/>
          <p:nvPr/>
        </p:nvSpPr>
        <p:spPr>
          <a:xfrm>
            <a:off x="1047750" y="2533650"/>
            <a:ext cx="647700" cy="47625"/>
          </a:xfrm>
          <a:prstGeom prst="roundRect">
            <a:avLst>
              <a:gd name="adj" fmla="val 50000"/>
            </a:avLst>
          </a:prstGeom>
          <a:solidFill>
            <a:srgbClr val="8BE2D5"/>
          </a:solidFill>
          <a:ln/>
        </p:spPr>
      </p:sp>
      <p:sp>
        <p:nvSpPr>
          <p:cNvPr id="7" name="Text 5"/>
          <p:cNvSpPr/>
          <p:nvPr/>
        </p:nvSpPr>
        <p:spPr>
          <a:xfrm>
            <a:off x="1047750" y="2924175"/>
            <a:ext cx="7465981" cy="10742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550" dirty="0">
                <a:solidFill>
                  <a:srgbClr val="FFFFFF">
                    <a:alpha val="62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本專題完成一套可端到端展示的台北智慧路線規劃系統，核心貢獻：</a:t>
            </a:r>
            <a:endParaRPr lang="en-US" sz="2550" dirty="0"/>
          </a:p>
        </p:txBody>
      </p:sp>
      <p:sp>
        <p:nvSpPr>
          <p:cNvPr id="8" name="Text 6"/>
          <p:cNvSpPr/>
          <p:nvPr/>
        </p:nvSpPr>
        <p:spPr>
          <a:xfrm>
            <a:off x="861060" y="4246066"/>
            <a:ext cx="7511415" cy="3276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FFFFFF">
                    <a:alpha val="8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即時 TDX VD 資料 → A* 動態路段 travel time 權重</a:t>
            </a:r>
            <a:endParaRPr lang="en-US" sz="21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FFFFFF">
                    <a:alpha val="8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Kafka correlation ID 解耦 Spring REST API 與 Python agent</a:t>
            </a:r>
            <a:endParaRPr lang="en-US" sz="21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FFFFFF">
                    <a:alpha val="8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DeepSeek tool-calling → 自然語言路線查詢</a:t>
            </a:r>
            <a:endParaRPr lang="en-US" sz="21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FFFFFF">
                    <a:alpha val="8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PostGIS 空間查詢 → 停車推薦與測速資訊加值</a:t>
            </a:r>
            <a:endParaRPr lang="en-US" sz="21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FFFFFF">
                    <a:alpha val="8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Docker Compose 可一鍵啟動的完整 demo stack</a:t>
            </a:r>
            <a:endParaRPr lang="en-US" sz="2100" dirty="0"/>
          </a:p>
        </p:txBody>
      </p:sp>
      <p:sp>
        <p:nvSpPr>
          <p:cNvPr id="9" name="Shape 7"/>
          <p:cNvSpPr/>
          <p:nvPr/>
        </p:nvSpPr>
        <p:spPr>
          <a:xfrm>
            <a:off x="9134475" y="857250"/>
            <a:ext cx="19050" cy="8743950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9991725" y="1581150"/>
            <a:ext cx="7465981" cy="790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050" b="1" dirty="0">
                <a:solidFill>
                  <a:srgbClr val="8BE2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未來展望</a:t>
            </a:r>
            <a:endParaRPr lang="en-US" sz="4050" dirty="0"/>
          </a:p>
        </p:txBody>
      </p:sp>
      <p:sp>
        <p:nvSpPr>
          <p:cNvPr id="11" name="Shape 9"/>
          <p:cNvSpPr/>
          <p:nvPr/>
        </p:nvSpPr>
        <p:spPr>
          <a:xfrm>
            <a:off x="9991725" y="2543175"/>
            <a:ext cx="457200" cy="38100"/>
          </a:xfrm>
          <a:prstGeom prst="roundRect">
            <a:avLst>
              <a:gd name="adj" fmla="val 50000"/>
            </a:avLst>
          </a:prstGeom>
          <a:solidFill>
            <a:srgbClr val="8BE2D5"/>
          </a:solidFill>
          <a:ln/>
        </p:spPr>
      </p:sp>
      <p:sp>
        <p:nvSpPr>
          <p:cNvPr id="12" name="Text 10"/>
          <p:cNvSpPr/>
          <p:nvPr/>
        </p:nvSpPr>
        <p:spPr>
          <a:xfrm>
            <a:off x="10229850" y="2876550"/>
            <a:ext cx="342900" cy="7334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FFFFFF">
                    <a:alpha val="8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完成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10769352" y="2828925"/>
            <a:ext cx="2349401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8BE2D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tune-eta-signal-density</a:t>
            </a:r>
            <a:endParaRPr lang="en-US" sz="1950" dirty="0"/>
          </a:p>
        </p:txBody>
      </p:sp>
      <p:sp>
        <p:nvSpPr>
          <p:cNvPr id="14" name="Text 12"/>
          <p:cNvSpPr/>
          <p:nvPr/>
        </p:nvSpPr>
        <p:spPr>
          <a:xfrm>
            <a:off x="13194953" y="2876550"/>
            <a:ext cx="3694820" cy="7334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FFFFFF">
                    <a:alpha val="8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OpenSpec，引入 intersection-density multiplier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9991725" y="3838575"/>
            <a:ext cx="7465981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FFFFFF">
                    <a:alpha val="8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加入 YOLO 影像辨識節點，以電腦視覺改善即時路況判斷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9991725" y="4448175"/>
            <a:ext cx="7465981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FFFFFF">
                    <a:alpha val="8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評估 Rust routing engine migration，支援更大範圍路網</a:t>
            </a:r>
            <a:endParaRPr lang="en-US" sz="2100" dirty="0"/>
          </a:p>
        </p:txBody>
      </p:sp>
      <p:sp>
        <p:nvSpPr>
          <p:cNvPr id="17" name="Text 15"/>
          <p:cNvSpPr/>
          <p:nvPr/>
        </p:nvSpPr>
        <p:spPr>
          <a:xfrm>
            <a:off x="9991725" y="5057775"/>
            <a:ext cx="7465981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FFFFFF">
                    <a:alpha val="8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個人化路線權重（偏好速度 / 距離 / 避開特定道路）</a:t>
            </a:r>
            <a:endParaRPr lang="en-US" sz="2100" dirty="0"/>
          </a:p>
        </p:txBody>
      </p:sp>
      <p:pic>
        <p:nvPicPr>
          <p:cNvPr id="1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91725" y="5915025"/>
            <a:ext cx="342900" cy="342900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10487025" y="5800725"/>
            <a:ext cx="5511036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>
                    <a:alpha val="32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GitHub Repository</a:t>
            </a:r>
            <a:endParaRPr lang="en-US" sz="1800" dirty="0"/>
          </a:p>
        </p:txBody>
      </p:sp>
      <p:sp>
        <p:nvSpPr>
          <p:cNvPr id="20" name="Text 17"/>
          <p:cNvSpPr/>
          <p:nvPr/>
        </p:nvSpPr>
        <p:spPr>
          <a:xfrm>
            <a:off x="10487025" y="6067425"/>
            <a:ext cx="5511036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8BE2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github.com/killin0415/smart-traffic-system</a:t>
            </a:r>
            <a:endParaRPr lang="en-US" sz="2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2026-06-11T15:31:44Z</dcterms:created>
  <dcterms:modified xsi:type="dcterms:W3CDTF">2026-06-11T15:31:44Z</dcterms:modified>
</cp:coreProperties>
</file>