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6" r:id="rId12"/>
    <p:sldId id="264" r:id="rId13"/>
    <p:sldId id="265" r:id="rId14"/>
    <p:sldId id="267" r:id="rId15"/>
    <p:sldId id="269" r:id="rId16"/>
    <p:sldId id="270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DA1"/>
    <a:srgbClr val="FFFFFF"/>
    <a:srgbClr val="EFF6FB"/>
    <a:srgbClr val="E0EDEE"/>
    <a:srgbClr val="E4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3" autoAdjust="0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72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D7CDB-83BC-05E4-AAB5-332015408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F4DB11-65ED-AF6E-7B08-84EABA663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124DA-5C52-2BC4-92CC-75C4B3470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84B74-2A4F-AE51-4034-149D3E329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5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55AB-AF46-BF64-6588-C6BE162B5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23940F-A771-AD61-3761-6467CB3ED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89EF9A-9414-FC2F-4C8A-11F58D703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9799E-A8FB-8AA4-184E-06FFE7E08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5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6611112"/>
            <a:ext cx="11173968" cy="0"/>
          </a:xfrm>
          <a:prstGeom prst="line">
            <a:avLst/>
          </a:prstGeom>
          <a:noFill/>
          <a:ln w="8890">
            <a:solidFill>
              <a:srgbClr val="D8E4F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30352" y="6647688"/>
            <a:ext cx="4572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68809A"/>
                </a:solidFill>
              </a:rPr>
              <a:t>EBM × LLM 臨床查房輔助系統</a:t>
            </a:r>
            <a:endParaRPr lang="en-US" sz="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F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8890" y="2231140"/>
            <a:ext cx="7343226" cy="178638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zh-TW" altLang="en-US" sz="36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基於</a:t>
            </a:r>
            <a:r>
              <a:rPr lang="en-US" altLang="zh-TW" sz="36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EBM</a:t>
            </a:r>
            <a:r>
              <a:rPr lang="zh-TW" altLang="en-US" sz="36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可解釋性模型與</a:t>
            </a:r>
            <a:r>
              <a:rPr lang="en-US" altLang="zh-TW" sz="36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LLM</a:t>
            </a:r>
            <a:r>
              <a:rPr lang="zh-TW" altLang="en-US" sz="36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輔助之臨床</a:t>
            </a:r>
            <a:r>
              <a:rPr lang="en-US" altLang="zh-TW" sz="36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AI</a:t>
            </a:r>
            <a:r>
              <a:rPr lang="zh-TW" altLang="en-US" sz="36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查房系統</a:t>
            </a:r>
            <a:endParaRPr lang="en-US" altLang="zh-TW" sz="3600" b="1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400" dirty="0"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A Clinical Information System Empowered By Explainable EBM Models And LLM</a:t>
            </a:r>
          </a:p>
          <a:p>
            <a:pPr>
              <a:lnSpc>
                <a:spcPct val="108000"/>
              </a:lnSpc>
              <a:spcAft>
                <a:spcPts val="400"/>
              </a:spcAft>
            </a:pPr>
            <a:endParaRPr lang="en-US" sz="3200" b="1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85438" y="4377051"/>
            <a:ext cx="7452245" cy="26417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zh-TW" altLang="en-US" sz="24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專題</a:t>
            </a:r>
            <a:r>
              <a:rPr lang="en-US" sz="2400" dirty="0" err="1">
                <a:latin typeface="Noto Sans TC" panose="020B0200000000000000" pitchFamily="34" charset="-120"/>
                <a:ea typeface="Noto Sans TC" panose="020B0200000000000000" pitchFamily="34" charset="-120"/>
              </a:rPr>
              <a:t>教授：蔣榮先</a:t>
            </a:r>
            <a:r>
              <a:rPr lang="en-US" sz="24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　　　</a:t>
            </a:r>
            <a:r>
              <a:rPr lang="en-US" sz="2400" dirty="0" err="1">
                <a:latin typeface="Noto Sans TC" panose="020B0200000000000000" pitchFamily="34" charset="-120"/>
                <a:ea typeface="Noto Sans TC" panose="020B0200000000000000" pitchFamily="34" charset="-120"/>
              </a:rPr>
              <a:t>專題成員：黃楷軒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29E072-4EAC-2253-8A45-EBAC8D605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843" y="2480949"/>
            <a:ext cx="4198777" cy="2449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174028" cy="21524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Evaluation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79862" y="804405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1E2D3A"/>
                </a:solidFill>
              </a:rPr>
              <a:t>模型效能：最佳化後大幅提升 IDH recall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03838" y="1860008"/>
            <a:ext cx="2534178" cy="2605157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29248" y="2027755"/>
            <a:ext cx="2265244" cy="89392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0.930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57486" y="2819799"/>
            <a:ext cx="2290585" cy="8826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ROC-AUC optimized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27814" y="3610386"/>
            <a:ext cx="2610202" cy="55167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baseline 0.917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27814" y="4754638"/>
            <a:ext cx="2829492" cy="1048191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區分高 / 低風險能力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292758" y="1860008"/>
            <a:ext cx="2534178" cy="2605157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418168" y="2027755"/>
            <a:ext cx="2265244" cy="89392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2A9D8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0.748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376542" y="2800420"/>
            <a:ext cx="2290585" cy="8826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PR-AUC optimized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216734" y="3569746"/>
            <a:ext cx="2610202" cy="55167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baseline 0.719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418168" y="4783458"/>
            <a:ext cx="2534178" cy="97054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不平衡事件更重要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081678" y="1860008"/>
            <a:ext cx="2534178" cy="2605157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207088" y="2027755"/>
            <a:ext cx="2265244" cy="89392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E76F5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74.3%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135326" y="2819798"/>
            <a:ext cx="2290585" cy="8826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Recall optimized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088586" y="3618838"/>
            <a:ext cx="2610202" cy="55167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baseline 41.7%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019976" y="4798342"/>
            <a:ext cx="2534178" cy="97054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漏判大幅下降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8870598" y="1860008"/>
            <a:ext cx="2534178" cy="2605157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996008" y="2027755"/>
            <a:ext cx="2265244" cy="89392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F4A26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56.2%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042429" y="2819797"/>
            <a:ext cx="2290585" cy="8826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Precision optimized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925912" y="3569746"/>
            <a:ext cx="2610202" cy="55167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baseline 84.5%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870598" y="4793458"/>
            <a:ext cx="2610202" cy="1048191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Trade off</a:t>
            </a:r>
          </a:p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接受更多誤報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4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en-US" altLang="zh-TW" sz="1600" b="0" dirty="0"/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359248" cy="23246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Clinical rounds UI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60045" y="814504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查房頁 UI：把歷史趨勢與模型風險放在同一張圖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489338" y="1744938"/>
            <a:ext cx="4126557" cy="1008110"/>
          </a:xfrm>
          <a:prstGeom prst="roundRect">
            <a:avLst>
              <a:gd name="adj" fmla="val 978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579862" y="1774380"/>
            <a:ext cx="86921" cy="942159"/>
          </a:xfrm>
          <a:prstGeom prst="rect">
            <a:avLst/>
          </a:prstGeom>
          <a:solidFill>
            <a:srgbClr val="277DA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699307" y="1912683"/>
            <a:ext cx="3725364" cy="27394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病人特徵分布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52277" y="2210240"/>
            <a:ext cx="3837125" cy="35502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 fontScale="85000" lnSpcReduction="10000"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快速比較目前病人與群體分布，找到異常值。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89338" y="2796498"/>
            <a:ext cx="4126557" cy="1008110"/>
          </a:xfrm>
          <a:prstGeom prst="roundRect">
            <a:avLst>
              <a:gd name="adj" fmla="val 978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579862" y="2825940"/>
            <a:ext cx="86921" cy="942159"/>
          </a:xfrm>
          <a:prstGeom prst="rect">
            <a:avLst/>
          </a:prstGeom>
          <a:solidFill>
            <a:srgbClr val="2A9D8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699307" y="2964243"/>
            <a:ext cx="3725364" cy="27394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不同病人選擇方式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652277" y="3261800"/>
            <a:ext cx="3837125" cy="35502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支援病人清單、日期區間與風險排序。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489338" y="3848058"/>
            <a:ext cx="4126557" cy="1008110"/>
          </a:xfrm>
          <a:prstGeom prst="roundRect">
            <a:avLst>
              <a:gd name="adj" fmla="val 978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579862" y="3877500"/>
            <a:ext cx="86921" cy="942159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699307" y="4015803"/>
            <a:ext cx="3725364" cy="27394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歷史特徵折線圖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52277" y="4313360"/>
            <a:ext cx="3837125" cy="35502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 fontScale="92500"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顯示 SBP、UF、血流速等歷史變化與事件。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89338" y="4899618"/>
            <a:ext cx="4126557" cy="1008110"/>
          </a:xfrm>
          <a:prstGeom prst="roundRect">
            <a:avLst>
              <a:gd name="adj" fmla="val 978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7579862" y="4929060"/>
            <a:ext cx="86921" cy="942159"/>
          </a:xfrm>
          <a:prstGeom prst="rect">
            <a:avLst/>
          </a:prstGeom>
          <a:solidFill>
            <a:srgbClr val="E76F5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699307" y="5067363"/>
            <a:ext cx="3725364" cy="27394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版本控制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52277" y="5364920"/>
            <a:ext cx="3837125" cy="35502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模型與資料版本可追蹤，方便日後回溯。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en-US" altLang="zh-TW" sz="1600" b="0" dirty="0"/>
              <a:t>8</a:t>
            </a:r>
            <a:endParaRPr lang="en-US" sz="1600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9EFACCB5-2720-E2B0-A13E-7A1CBA85F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8" y="1719787"/>
            <a:ext cx="7210370" cy="42565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359248" cy="23246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Global explanation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84036" y="803468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全域解釋：找出整體風險最敏感的臨床特徵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pic>
        <p:nvPicPr>
          <p:cNvPr id="30" name="Image 0" descr="/mnt/data/ppt_media/image13.png"/>
          <p:cNvPicPr>
            <a:picLocks noChangeAspect="1"/>
          </p:cNvPicPr>
          <p:nvPr/>
        </p:nvPicPr>
        <p:blipFill>
          <a:blip r:embed="rId3"/>
          <a:srcRect t="10196" b="10196"/>
          <a:stretch/>
        </p:blipFill>
        <p:spPr>
          <a:xfrm>
            <a:off x="338231" y="1807619"/>
            <a:ext cx="6359248" cy="3934420"/>
          </a:xfrm>
          <a:prstGeom prst="rect">
            <a:avLst/>
          </a:prstGeom>
        </p:spPr>
      </p:pic>
      <p:sp>
        <p:nvSpPr>
          <p:cNvPr id="39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en-US" altLang="zh-TW" sz="1600" dirty="0"/>
              <a:t>9</a:t>
            </a:r>
            <a:endParaRPr lang="en-US" sz="1600" dirty="0"/>
          </a:p>
        </p:txBody>
      </p:sp>
      <p:sp>
        <p:nvSpPr>
          <p:cNvPr id="40" name="Shape 2">
            <a:extLst>
              <a:ext uri="{FF2B5EF4-FFF2-40B4-BE49-F238E27FC236}">
                <a16:creationId xmlns:a16="http://schemas.microsoft.com/office/drawing/2014/main" id="{AFBFD16E-EC9E-DC7E-58FF-940B66CA478A}"/>
              </a:ext>
            </a:extLst>
          </p:cNvPr>
          <p:cNvSpPr/>
          <p:nvPr/>
        </p:nvSpPr>
        <p:spPr>
          <a:xfrm>
            <a:off x="7208302" y="1758943"/>
            <a:ext cx="4511750" cy="120882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1" name="Shape 3">
            <a:extLst>
              <a:ext uri="{FF2B5EF4-FFF2-40B4-BE49-F238E27FC236}">
                <a16:creationId xmlns:a16="http://schemas.microsoft.com/office/drawing/2014/main" id="{3EF7C0B0-8198-D1F9-97C0-DA69AF18D8E9}"/>
              </a:ext>
            </a:extLst>
          </p:cNvPr>
          <p:cNvSpPr/>
          <p:nvPr/>
        </p:nvSpPr>
        <p:spPr>
          <a:xfrm>
            <a:off x="7210209" y="1772026"/>
            <a:ext cx="79564" cy="1129745"/>
          </a:xfrm>
          <a:prstGeom prst="rect">
            <a:avLst/>
          </a:prstGeom>
          <a:solidFill>
            <a:srgbClr val="277DA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FEB5D257-1FF9-F24D-F069-620BF75A91C4}"/>
              </a:ext>
            </a:extLst>
          </p:cNvPr>
          <p:cNvSpPr/>
          <p:nvPr/>
        </p:nvSpPr>
        <p:spPr>
          <a:xfrm>
            <a:off x="7409469" y="1813666"/>
            <a:ext cx="4144515" cy="4083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輸入病人 ID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3" name="Text 5">
            <a:extLst>
              <a:ext uri="{FF2B5EF4-FFF2-40B4-BE49-F238E27FC236}">
                <a16:creationId xmlns:a16="http://schemas.microsoft.com/office/drawing/2014/main" id="{40DBEC07-C8AB-3A59-A62A-5F7C8CE013B2}"/>
              </a:ext>
            </a:extLst>
          </p:cNvPr>
          <p:cNvSpPr/>
          <p:nvPr/>
        </p:nvSpPr>
        <p:spPr>
          <a:xfrm>
            <a:off x="7409468" y="2220522"/>
            <a:ext cx="4268849" cy="2117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取得最新透析紀錄與特徵值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4" name="Shape 6">
            <a:extLst>
              <a:ext uri="{FF2B5EF4-FFF2-40B4-BE49-F238E27FC236}">
                <a16:creationId xmlns:a16="http://schemas.microsoft.com/office/drawing/2014/main" id="{F885D82E-6B48-36C6-0AA1-CFA50C6F65D8}"/>
              </a:ext>
            </a:extLst>
          </p:cNvPr>
          <p:cNvSpPr/>
          <p:nvPr/>
        </p:nvSpPr>
        <p:spPr>
          <a:xfrm>
            <a:off x="7208302" y="2728207"/>
            <a:ext cx="4511750" cy="120882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5" name="Shape 7">
            <a:extLst>
              <a:ext uri="{FF2B5EF4-FFF2-40B4-BE49-F238E27FC236}">
                <a16:creationId xmlns:a16="http://schemas.microsoft.com/office/drawing/2014/main" id="{2F3C18EE-B0DF-3BDA-E71F-F4A83C35611A}"/>
              </a:ext>
            </a:extLst>
          </p:cNvPr>
          <p:cNvSpPr/>
          <p:nvPr/>
        </p:nvSpPr>
        <p:spPr>
          <a:xfrm>
            <a:off x="7210209" y="2741290"/>
            <a:ext cx="79564" cy="1129745"/>
          </a:xfrm>
          <a:prstGeom prst="rect">
            <a:avLst/>
          </a:prstGeom>
          <a:solidFill>
            <a:srgbClr val="2A9D8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24B741D0-3701-CF27-310F-A7CC087B35FF}"/>
              </a:ext>
            </a:extLst>
          </p:cNvPr>
          <p:cNvSpPr/>
          <p:nvPr/>
        </p:nvSpPr>
        <p:spPr>
          <a:xfrm>
            <a:off x="7370488" y="2793370"/>
            <a:ext cx="4268849" cy="44105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讀取 EBM term scores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7" name="Text 9">
            <a:extLst>
              <a:ext uri="{FF2B5EF4-FFF2-40B4-BE49-F238E27FC236}">
                <a16:creationId xmlns:a16="http://schemas.microsoft.com/office/drawing/2014/main" id="{540576B8-DC75-1D31-AD27-0A93454E5E27}"/>
              </a:ext>
            </a:extLst>
          </p:cNvPr>
          <p:cNvSpPr/>
          <p:nvPr/>
        </p:nvSpPr>
        <p:spPr>
          <a:xfrm>
            <a:off x="7370487" y="3242047"/>
            <a:ext cx="4268849" cy="2117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計算各特徵對該病人的風險貢獻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8" name="Shape 10">
            <a:extLst>
              <a:ext uri="{FF2B5EF4-FFF2-40B4-BE49-F238E27FC236}">
                <a16:creationId xmlns:a16="http://schemas.microsoft.com/office/drawing/2014/main" id="{B2576915-F294-5786-E39F-002FC1DF0327}"/>
              </a:ext>
            </a:extLst>
          </p:cNvPr>
          <p:cNvSpPr/>
          <p:nvPr/>
        </p:nvSpPr>
        <p:spPr>
          <a:xfrm>
            <a:off x="7208302" y="3697471"/>
            <a:ext cx="4511750" cy="120882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9" name="Shape 11">
            <a:extLst>
              <a:ext uri="{FF2B5EF4-FFF2-40B4-BE49-F238E27FC236}">
                <a16:creationId xmlns:a16="http://schemas.microsoft.com/office/drawing/2014/main" id="{9BF0C475-14E0-B448-DDDD-66BE35EBD7EC}"/>
              </a:ext>
            </a:extLst>
          </p:cNvPr>
          <p:cNvSpPr/>
          <p:nvPr/>
        </p:nvSpPr>
        <p:spPr>
          <a:xfrm>
            <a:off x="7210209" y="3710554"/>
            <a:ext cx="79564" cy="1129745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0" name="Text 12">
            <a:extLst>
              <a:ext uri="{FF2B5EF4-FFF2-40B4-BE49-F238E27FC236}">
                <a16:creationId xmlns:a16="http://schemas.microsoft.com/office/drawing/2014/main" id="{7ABE6F21-75D4-B6B5-0CF4-DCBA5B29398F}"/>
              </a:ext>
            </a:extLst>
          </p:cNvPr>
          <p:cNvSpPr/>
          <p:nvPr/>
        </p:nvSpPr>
        <p:spPr>
          <a:xfrm>
            <a:off x="7409469" y="3744027"/>
            <a:ext cx="4144515" cy="4083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局部梯度 / 平滑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1" name="Text 13">
            <a:extLst>
              <a:ext uri="{FF2B5EF4-FFF2-40B4-BE49-F238E27FC236}">
                <a16:creationId xmlns:a16="http://schemas.microsoft.com/office/drawing/2014/main" id="{CF18EFFC-8D44-C0D0-E293-A20A01AE2B0F}"/>
              </a:ext>
            </a:extLst>
          </p:cNvPr>
          <p:cNvSpPr/>
          <p:nvPr/>
        </p:nvSpPr>
        <p:spPr>
          <a:xfrm>
            <a:off x="7409469" y="4223508"/>
            <a:ext cx="4268849" cy="2117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觀察曲線在病人位置附近的斜率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2" name="Shape 14">
            <a:extLst>
              <a:ext uri="{FF2B5EF4-FFF2-40B4-BE49-F238E27FC236}">
                <a16:creationId xmlns:a16="http://schemas.microsoft.com/office/drawing/2014/main" id="{85ABC97B-4F42-DAB5-8710-2B28A76A1C5D}"/>
              </a:ext>
            </a:extLst>
          </p:cNvPr>
          <p:cNvSpPr/>
          <p:nvPr/>
        </p:nvSpPr>
        <p:spPr>
          <a:xfrm>
            <a:off x="7208302" y="4666735"/>
            <a:ext cx="4511750" cy="120882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3" name="Shape 15">
            <a:extLst>
              <a:ext uri="{FF2B5EF4-FFF2-40B4-BE49-F238E27FC236}">
                <a16:creationId xmlns:a16="http://schemas.microsoft.com/office/drawing/2014/main" id="{744F8E5B-12D2-40AF-7D93-311D626A942B}"/>
              </a:ext>
            </a:extLst>
          </p:cNvPr>
          <p:cNvSpPr/>
          <p:nvPr/>
        </p:nvSpPr>
        <p:spPr>
          <a:xfrm>
            <a:off x="7210209" y="4679818"/>
            <a:ext cx="79564" cy="1129745"/>
          </a:xfrm>
          <a:prstGeom prst="rect">
            <a:avLst/>
          </a:prstGeom>
          <a:solidFill>
            <a:srgbClr val="E76F5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4" name="Text 16">
            <a:extLst>
              <a:ext uri="{FF2B5EF4-FFF2-40B4-BE49-F238E27FC236}">
                <a16:creationId xmlns:a16="http://schemas.microsoft.com/office/drawing/2014/main" id="{636A1177-0B17-0428-6DC1-EF3BEC6AACDD}"/>
              </a:ext>
            </a:extLst>
          </p:cNvPr>
          <p:cNvSpPr/>
          <p:nvPr/>
        </p:nvSpPr>
        <p:spPr>
          <a:xfrm>
            <a:off x="7409469" y="4721458"/>
            <a:ext cx="4144515" cy="4083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產生調整建議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5" name="Text 17">
            <a:extLst>
              <a:ext uri="{FF2B5EF4-FFF2-40B4-BE49-F238E27FC236}">
                <a16:creationId xmlns:a16="http://schemas.microsoft.com/office/drawing/2014/main" id="{0A027203-EF8D-440E-238E-64365D21BF7A}"/>
              </a:ext>
            </a:extLst>
          </p:cNvPr>
          <p:cNvSpPr/>
          <p:nvPr/>
        </p:nvSpPr>
        <p:spPr>
          <a:xfrm>
            <a:off x="7370488" y="5176855"/>
            <a:ext cx="4103932" cy="21407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建議增加、減少或維持特徵方向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2" name="Text 18"/>
          <p:cNvSpPr/>
          <p:nvPr/>
        </p:nvSpPr>
        <p:spPr>
          <a:xfrm>
            <a:off x="718908" y="5948856"/>
            <a:ext cx="10754183" cy="72577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把 EBM </a:t>
            </a:r>
            <a:r>
              <a:rPr lang="en-US" sz="24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曲線</a:t>
            </a:r>
            <a:r>
              <a:rPr lang="zh-TW" alt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加上</a:t>
            </a: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「病人目前位置 + 可能調整方向」，更貼近查房決策。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359248" cy="23246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Local explanation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65964" y="812728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個人化解釋</a:t>
            </a:r>
            <a:r>
              <a:rPr lang="en-US" sz="26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：</a:t>
            </a:r>
            <a:r>
              <a:rPr lang="zh-TW" altLang="en-US" sz="26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各特徵對</a:t>
            </a:r>
            <a:r>
              <a:rPr lang="en-US" altLang="zh-TW" sz="26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IDH</a:t>
            </a:r>
            <a:r>
              <a:rPr lang="zh-TW" altLang="en-US" sz="26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的貢獻分析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en-US" altLang="zh-TW" sz="1600" b="0" dirty="0"/>
              <a:t>10</a:t>
            </a:r>
            <a:endParaRPr lang="en-US" sz="1600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1E52EBA3-4877-649C-D42C-BD3C7F0C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4" y="1408811"/>
            <a:ext cx="5338712" cy="4868209"/>
          </a:xfrm>
          <a:prstGeom prst="rect">
            <a:avLst/>
          </a:prstGeom>
        </p:spPr>
      </p:pic>
      <p:sp>
        <p:nvSpPr>
          <p:cNvPr id="24" name="Shape 2">
            <a:extLst>
              <a:ext uri="{FF2B5EF4-FFF2-40B4-BE49-F238E27FC236}">
                <a16:creationId xmlns:a16="http://schemas.microsoft.com/office/drawing/2014/main" id="{EF49F6E7-1506-66E4-6900-0C99C152D766}"/>
              </a:ext>
            </a:extLst>
          </p:cNvPr>
          <p:cNvSpPr/>
          <p:nvPr/>
        </p:nvSpPr>
        <p:spPr>
          <a:xfrm>
            <a:off x="6739356" y="1772026"/>
            <a:ext cx="4553484" cy="120882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25650A40-F4D8-A716-C274-0EF547B6EFC2}"/>
              </a:ext>
            </a:extLst>
          </p:cNvPr>
          <p:cNvSpPr/>
          <p:nvPr/>
        </p:nvSpPr>
        <p:spPr>
          <a:xfrm>
            <a:off x="6782997" y="1772026"/>
            <a:ext cx="79564" cy="1129745"/>
          </a:xfrm>
          <a:prstGeom prst="rect">
            <a:avLst/>
          </a:prstGeom>
          <a:solidFill>
            <a:srgbClr val="277DA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B857D9B4-EE13-DF08-F6F8-9536321474B7}"/>
              </a:ext>
            </a:extLst>
          </p:cNvPr>
          <p:cNvSpPr/>
          <p:nvPr/>
        </p:nvSpPr>
        <p:spPr>
          <a:xfrm>
            <a:off x="6982257" y="1813666"/>
            <a:ext cx="4144515" cy="4083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輸入病人 ID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C87C6F1C-8201-8EEF-316D-99C7886C9F6F}"/>
              </a:ext>
            </a:extLst>
          </p:cNvPr>
          <p:cNvSpPr/>
          <p:nvPr/>
        </p:nvSpPr>
        <p:spPr>
          <a:xfrm>
            <a:off x="6928078" y="2220522"/>
            <a:ext cx="4268849" cy="2117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取得最新透析紀錄與特徵值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9" name="Shape 6">
            <a:extLst>
              <a:ext uri="{FF2B5EF4-FFF2-40B4-BE49-F238E27FC236}">
                <a16:creationId xmlns:a16="http://schemas.microsoft.com/office/drawing/2014/main" id="{4994FF77-2D96-53EE-31C2-D72AC3325361}"/>
              </a:ext>
            </a:extLst>
          </p:cNvPr>
          <p:cNvSpPr/>
          <p:nvPr/>
        </p:nvSpPr>
        <p:spPr>
          <a:xfrm>
            <a:off x="6781090" y="2728207"/>
            <a:ext cx="4511750" cy="120882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0" name="Shape 7">
            <a:extLst>
              <a:ext uri="{FF2B5EF4-FFF2-40B4-BE49-F238E27FC236}">
                <a16:creationId xmlns:a16="http://schemas.microsoft.com/office/drawing/2014/main" id="{3FFF12D8-D1FA-6436-7597-088ACAA8C18B}"/>
              </a:ext>
            </a:extLst>
          </p:cNvPr>
          <p:cNvSpPr/>
          <p:nvPr/>
        </p:nvSpPr>
        <p:spPr>
          <a:xfrm>
            <a:off x="6782997" y="2741290"/>
            <a:ext cx="79564" cy="1129745"/>
          </a:xfrm>
          <a:prstGeom prst="rect">
            <a:avLst/>
          </a:prstGeom>
          <a:solidFill>
            <a:srgbClr val="2A9D8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01CDDE8E-7E2C-7F99-3BAF-328B6D19D1C7}"/>
              </a:ext>
            </a:extLst>
          </p:cNvPr>
          <p:cNvSpPr/>
          <p:nvPr/>
        </p:nvSpPr>
        <p:spPr>
          <a:xfrm>
            <a:off x="6943276" y="2793370"/>
            <a:ext cx="4268849" cy="44105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zh-TW" altLang="en-US" sz="20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分析個人</a:t>
            </a: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EBM term scores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58AC6BDA-E273-43AB-88FC-63F917C4AB65}"/>
              </a:ext>
            </a:extLst>
          </p:cNvPr>
          <p:cNvSpPr/>
          <p:nvPr/>
        </p:nvSpPr>
        <p:spPr>
          <a:xfrm>
            <a:off x="6943275" y="3242047"/>
            <a:ext cx="4268849" cy="2117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計算各特徵對該病人的風險貢獻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3" name="Shape 10">
            <a:extLst>
              <a:ext uri="{FF2B5EF4-FFF2-40B4-BE49-F238E27FC236}">
                <a16:creationId xmlns:a16="http://schemas.microsoft.com/office/drawing/2014/main" id="{116D909C-45A0-93EA-72C1-C4050ED3F799}"/>
              </a:ext>
            </a:extLst>
          </p:cNvPr>
          <p:cNvSpPr/>
          <p:nvPr/>
        </p:nvSpPr>
        <p:spPr>
          <a:xfrm>
            <a:off x="6781090" y="3697471"/>
            <a:ext cx="4511750" cy="120882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4" name="Shape 11">
            <a:extLst>
              <a:ext uri="{FF2B5EF4-FFF2-40B4-BE49-F238E27FC236}">
                <a16:creationId xmlns:a16="http://schemas.microsoft.com/office/drawing/2014/main" id="{4DE4CF85-80F8-C430-021F-676C5F7DD297}"/>
              </a:ext>
            </a:extLst>
          </p:cNvPr>
          <p:cNvSpPr/>
          <p:nvPr/>
        </p:nvSpPr>
        <p:spPr>
          <a:xfrm>
            <a:off x="6782997" y="3710554"/>
            <a:ext cx="79564" cy="1129745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5" name="Text 12">
            <a:extLst>
              <a:ext uri="{FF2B5EF4-FFF2-40B4-BE49-F238E27FC236}">
                <a16:creationId xmlns:a16="http://schemas.microsoft.com/office/drawing/2014/main" id="{D5134EB4-AB83-319B-C14E-540F6D36C382}"/>
              </a:ext>
            </a:extLst>
          </p:cNvPr>
          <p:cNvSpPr/>
          <p:nvPr/>
        </p:nvSpPr>
        <p:spPr>
          <a:xfrm>
            <a:off x="6982257" y="3744027"/>
            <a:ext cx="4144515" cy="4083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zh-TW" altLang="en-US" sz="22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正負貢獻度排序</a:t>
            </a:r>
            <a:endParaRPr lang="en-US" sz="2200" b="1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6" name="Text 13">
            <a:extLst>
              <a:ext uri="{FF2B5EF4-FFF2-40B4-BE49-F238E27FC236}">
                <a16:creationId xmlns:a16="http://schemas.microsoft.com/office/drawing/2014/main" id="{20473186-98A5-42DF-0E1D-DA052444E252}"/>
              </a:ext>
            </a:extLst>
          </p:cNvPr>
          <p:cNvSpPr/>
          <p:nvPr/>
        </p:nvSpPr>
        <p:spPr>
          <a:xfrm>
            <a:off x="6982257" y="4223508"/>
            <a:ext cx="4268849" cy="2117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zh-TW" alt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快速了解優良及危險特徵等級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7" name="Shape 14">
            <a:extLst>
              <a:ext uri="{FF2B5EF4-FFF2-40B4-BE49-F238E27FC236}">
                <a16:creationId xmlns:a16="http://schemas.microsoft.com/office/drawing/2014/main" id="{6511D3D1-3412-51B2-44E3-282045BC06A9}"/>
              </a:ext>
            </a:extLst>
          </p:cNvPr>
          <p:cNvSpPr/>
          <p:nvPr/>
        </p:nvSpPr>
        <p:spPr>
          <a:xfrm>
            <a:off x="6781090" y="4666735"/>
            <a:ext cx="4511750" cy="1208826"/>
          </a:xfrm>
          <a:prstGeom prst="roundRect">
            <a:avLst>
              <a:gd name="adj" fmla="val 12162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8" name="Shape 15">
            <a:extLst>
              <a:ext uri="{FF2B5EF4-FFF2-40B4-BE49-F238E27FC236}">
                <a16:creationId xmlns:a16="http://schemas.microsoft.com/office/drawing/2014/main" id="{433E8FAB-3EE9-D751-C921-275FDDA2F085}"/>
              </a:ext>
            </a:extLst>
          </p:cNvPr>
          <p:cNvSpPr/>
          <p:nvPr/>
        </p:nvSpPr>
        <p:spPr>
          <a:xfrm>
            <a:off x="6782997" y="4679818"/>
            <a:ext cx="79564" cy="1129745"/>
          </a:xfrm>
          <a:prstGeom prst="rect">
            <a:avLst/>
          </a:prstGeom>
          <a:solidFill>
            <a:srgbClr val="E76F5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9" name="Text 16">
            <a:extLst>
              <a:ext uri="{FF2B5EF4-FFF2-40B4-BE49-F238E27FC236}">
                <a16:creationId xmlns:a16="http://schemas.microsoft.com/office/drawing/2014/main" id="{C2BF5931-6904-78B2-E639-2E1D281DE9AD}"/>
              </a:ext>
            </a:extLst>
          </p:cNvPr>
          <p:cNvSpPr/>
          <p:nvPr/>
        </p:nvSpPr>
        <p:spPr>
          <a:xfrm>
            <a:off x="6982257" y="4721458"/>
            <a:ext cx="4144515" cy="40838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zh-TW" alt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病人報告書按鈕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0" name="Text 17">
            <a:extLst>
              <a:ext uri="{FF2B5EF4-FFF2-40B4-BE49-F238E27FC236}">
                <a16:creationId xmlns:a16="http://schemas.microsoft.com/office/drawing/2014/main" id="{DE1783B2-CADB-3A8D-3349-BC5A25A0B86C}"/>
              </a:ext>
            </a:extLst>
          </p:cNvPr>
          <p:cNvSpPr/>
          <p:nvPr/>
        </p:nvSpPr>
        <p:spPr>
          <a:xfrm>
            <a:off x="6943276" y="5176855"/>
            <a:ext cx="4103932" cy="21407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zh-TW" alt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結合</a:t>
            </a:r>
            <a:r>
              <a:rPr lang="en-US" altLang="zh-TW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LLM</a:t>
            </a:r>
            <a:r>
              <a:rPr lang="zh-TW" alt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整理解釋病人狀態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174028" cy="21524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LLM report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26720" y="865771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病人報告書：LLM 把模型輸出整理成臨床摘要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5172913" y="2222133"/>
            <a:ext cx="2942310" cy="1301216"/>
          </a:xfrm>
          <a:prstGeom prst="roundRect">
            <a:avLst>
              <a:gd name="adj" fmla="val 9000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249608" y="2254137"/>
            <a:ext cx="73152" cy="1216090"/>
          </a:xfrm>
          <a:prstGeom prst="rect">
            <a:avLst/>
          </a:prstGeom>
          <a:solidFill>
            <a:srgbClr val="277DA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82882" y="2392440"/>
            <a:ext cx="2604668" cy="325304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局部解釋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43812" y="2684304"/>
            <a:ext cx="2682808" cy="53401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 lnSpcReduction="10000"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整理病人高風險特徵、貢獻值與目前位置。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172913" y="3456573"/>
            <a:ext cx="2942310" cy="1301216"/>
          </a:xfrm>
          <a:prstGeom prst="roundRect">
            <a:avLst>
              <a:gd name="adj" fmla="val 9000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249608" y="3488577"/>
            <a:ext cx="73152" cy="1216090"/>
          </a:xfrm>
          <a:prstGeom prst="rect">
            <a:avLst/>
          </a:prstGeom>
          <a:solidFill>
            <a:srgbClr val="2A9D8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43812" y="3617096"/>
            <a:ext cx="2682808" cy="35132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Talk to EBM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330789" y="3909449"/>
            <a:ext cx="2708854" cy="55874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將曲線、貢獻方向與臨床變數轉為結構化 context。</a:t>
            </a:r>
            <a:endParaRPr lang="en-US" sz="1040" b="1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172913" y="4691013"/>
            <a:ext cx="2942310" cy="1301216"/>
          </a:xfrm>
          <a:prstGeom prst="roundRect">
            <a:avLst>
              <a:gd name="adj" fmla="val 9000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5249608" y="4723017"/>
            <a:ext cx="73152" cy="1216090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382882" y="4861320"/>
            <a:ext cx="2604668" cy="325304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Ollama LLM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343812" y="5153184"/>
            <a:ext cx="2682808" cy="53401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 lnSpcReduction="10000"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生成查房摘要、風險理由與可行調整建議。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8368398" y="3564015"/>
            <a:ext cx="675284" cy="489204"/>
          </a:xfrm>
          <a:prstGeom prst="rightArrow">
            <a:avLst/>
          </a:prstGeom>
          <a:solidFill>
            <a:srgbClr val="D8E4F0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9112377" y="2680248"/>
            <a:ext cx="2652903" cy="2472936"/>
          </a:xfrm>
          <a:prstGeom prst="roundRect">
            <a:avLst>
              <a:gd name="adj" fmla="val 3750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9181528" y="2757057"/>
            <a:ext cx="73152" cy="2194560"/>
          </a:xfrm>
          <a:prstGeom prst="rect">
            <a:avLst/>
          </a:prstGeom>
          <a:solidFill>
            <a:srgbClr val="E76F5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9322346" y="2895360"/>
            <a:ext cx="2315260" cy="24460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輸出結果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9322346" y="3123517"/>
            <a:ext cx="2407870" cy="196796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自動產生結構化病人報告書：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• 目前 IDH 風險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• 主要風險來源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• 歷史趨勢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• 臨床可讀建議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en-US" altLang="zh-TW" sz="1600" b="0" dirty="0"/>
              <a:t>11</a:t>
            </a:r>
            <a:endParaRPr lang="en-US" sz="1600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7E19AC24-30EB-F3D1-DBE5-61C5B343E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99" y="1372975"/>
            <a:ext cx="4469406" cy="5294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174028" cy="21524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Conclusion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36079" y="807746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結論</a:t>
            </a:r>
            <a:r>
              <a:rPr lang="en-US" sz="28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：</a:t>
            </a:r>
            <a:r>
              <a:rPr lang="zh-TW" altLang="en-US" sz="28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已完成布署並且有護理師的回饋，</a:t>
            </a:r>
            <a:r>
              <a:rPr lang="en-US" sz="28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能降低透析查房的判讀負擔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20457" y="1987819"/>
            <a:ext cx="4806429" cy="1125169"/>
          </a:xfrm>
          <a:prstGeom prst="roundRect">
            <a:avLst>
              <a:gd name="adj" fmla="val 7826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2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44310" y="2024623"/>
            <a:ext cx="70090" cy="1051560"/>
          </a:xfrm>
          <a:prstGeom prst="rect">
            <a:avLst/>
          </a:prstGeom>
          <a:solidFill>
            <a:srgbClr val="277DA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2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51989" y="2153142"/>
            <a:ext cx="4617406" cy="26417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可解釋 AI 具備臨床應用潛力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51989" y="2444119"/>
            <a:ext cx="4617406" cy="56004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EBM 同時提供 IDH 風險與特徵貢獻。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6406857" y="1987819"/>
            <a:ext cx="4806429" cy="1125169"/>
          </a:xfrm>
          <a:prstGeom prst="roundRect">
            <a:avLst>
              <a:gd name="adj" fmla="val 7826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2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6330710" y="2024623"/>
            <a:ext cx="70090" cy="1051560"/>
          </a:xfrm>
          <a:prstGeom prst="rect">
            <a:avLst/>
          </a:prstGeom>
          <a:solidFill>
            <a:srgbClr val="2A9D8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2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538389" y="2153142"/>
            <a:ext cx="4617406" cy="26417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UI 視覺化降低資料負擔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538389" y="2444119"/>
            <a:ext cx="4617406" cy="56004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歷史趨勢、全域曲線、局部解釋整合呈現。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20457" y="3633739"/>
            <a:ext cx="4806429" cy="1125169"/>
          </a:xfrm>
          <a:prstGeom prst="roundRect">
            <a:avLst>
              <a:gd name="adj" fmla="val 7826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2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44310" y="3670543"/>
            <a:ext cx="70090" cy="1051560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2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116294" y="3808846"/>
            <a:ext cx="4482920" cy="24460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個人化醫療監控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51989" y="4090039"/>
            <a:ext cx="4617406" cy="56004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每位病人可定位在自身風險曲線上。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6406857" y="3633739"/>
            <a:ext cx="4806429" cy="1125169"/>
          </a:xfrm>
          <a:prstGeom prst="roundRect">
            <a:avLst>
              <a:gd name="adj" fmla="val 7826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2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6330710" y="3670543"/>
            <a:ext cx="70090" cy="1051560"/>
          </a:xfrm>
          <a:prstGeom prst="rect">
            <a:avLst/>
          </a:prstGeom>
          <a:solidFill>
            <a:srgbClr val="E76F5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2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602694" y="3808846"/>
            <a:ext cx="4482920" cy="24460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長期狀態追蹤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595880" y="4099450"/>
            <a:ext cx="4617406" cy="56004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結合版本控制與歷史資料，比較不同時期風險變化。</a:t>
            </a:r>
            <a:endParaRPr lang="en-US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57421" y="5431775"/>
            <a:ext cx="10835419" cy="49751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價值：協助醫師更快掌握病人重點，同時保留模型決策依據</a:t>
            </a:r>
            <a:r>
              <a:rPr lang="en-US" altLang="zh-TW" sz="26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!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en-US" altLang="zh-TW" sz="1600" b="0" dirty="0"/>
              <a:t>12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359248" cy="23246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Future work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2450" y="847422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1E2D3A"/>
                </a:solidFill>
              </a:rPr>
              <a:t>未來展望：從被動查詢走向主動式查房輔助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1931970" y="2823711"/>
            <a:ext cx="2011680" cy="0"/>
          </a:xfrm>
          <a:prstGeom prst="line">
            <a:avLst/>
          </a:prstGeom>
          <a:noFill/>
          <a:ln w="22860">
            <a:solidFill>
              <a:srgbClr val="D8E4F0"/>
            </a:solidFill>
            <a:prstDash val="solid"/>
            <a:tailEnd type="triangle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995210" y="2823711"/>
            <a:ext cx="2011680" cy="0"/>
          </a:xfrm>
          <a:prstGeom prst="line">
            <a:avLst/>
          </a:prstGeom>
          <a:noFill/>
          <a:ln w="22860">
            <a:solidFill>
              <a:srgbClr val="D8E4F0"/>
            </a:solidFill>
            <a:prstDash val="solid"/>
            <a:tailEnd type="triangle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058450" y="2823711"/>
            <a:ext cx="2011680" cy="0"/>
          </a:xfrm>
          <a:prstGeom prst="line">
            <a:avLst/>
          </a:prstGeom>
          <a:noFill/>
          <a:ln w="22860">
            <a:solidFill>
              <a:srgbClr val="D8E4F0"/>
            </a:solidFill>
            <a:prstDash val="solid"/>
            <a:tailEnd type="triangle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97747" y="2168178"/>
            <a:ext cx="2074087" cy="1311066"/>
          </a:xfrm>
          <a:prstGeom prst="roundRect">
            <a:avLst>
              <a:gd name="adj" fmla="val 5970"/>
            </a:avLst>
          </a:prstGeom>
          <a:solidFill>
            <a:srgbClr val="277DA1"/>
          </a:solidFill>
          <a:ln w="12700">
            <a:solidFill>
              <a:srgbClr val="277DA1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2450" y="2358831"/>
            <a:ext cx="1784680" cy="23481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現在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5362" y="2700259"/>
            <a:ext cx="1738857" cy="4755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EBM + LLM</a:t>
            </a:r>
            <a:endParaRPr lang="en-US" sz="1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查房輔助</a:t>
            </a:r>
            <a:endParaRPr lang="en-US" sz="1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3660987" y="2168178"/>
            <a:ext cx="2074087" cy="1311066"/>
          </a:xfrm>
          <a:prstGeom prst="roundRect">
            <a:avLst>
              <a:gd name="adj" fmla="val 5970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805690" y="2358831"/>
            <a:ext cx="1784680" cy="23481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Agent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828602" y="2700259"/>
            <a:ext cx="1738857" cy="4755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自動整合功能</a:t>
            </a:r>
            <a:endParaRPr lang="en-US" sz="1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主動回報</a:t>
            </a:r>
            <a:endParaRPr lang="en-US" sz="1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724227" y="2168178"/>
            <a:ext cx="2074087" cy="1311066"/>
          </a:xfrm>
          <a:prstGeom prst="roundRect">
            <a:avLst>
              <a:gd name="adj" fmla="val 5970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868930" y="2358831"/>
            <a:ext cx="1784680" cy="23481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Causal AI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891842" y="2700259"/>
            <a:ext cx="1738857" cy="4755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R-Learner 分析</a:t>
            </a:r>
            <a:endParaRPr lang="en-US" sz="1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異質治療效果</a:t>
            </a:r>
            <a:endParaRPr lang="en-US" sz="1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787467" y="2168178"/>
            <a:ext cx="2305373" cy="1311066"/>
          </a:xfrm>
          <a:prstGeom prst="roundRect">
            <a:avLst>
              <a:gd name="adj" fmla="val 5970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980405" y="2238693"/>
            <a:ext cx="2089486" cy="36414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Clinical loop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980405" y="2717870"/>
            <a:ext cx="1688211" cy="44028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回饋與監測</a:t>
            </a:r>
            <a:endParaRPr lang="en-US" sz="1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持續改善</a:t>
            </a:r>
            <a:endParaRPr lang="en-US" sz="1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78946" y="4991372"/>
            <a:ext cx="5241951" cy="122301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/>
          </a:p>
        </p:txBody>
      </p:sp>
      <p:sp>
        <p:nvSpPr>
          <p:cNvPr id="20" name="Shape 18"/>
          <p:cNvSpPr/>
          <p:nvPr/>
        </p:nvSpPr>
        <p:spPr>
          <a:xfrm>
            <a:off x="704648" y="5031377"/>
            <a:ext cx="74298" cy="1143000"/>
          </a:xfrm>
          <a:prstGeom prst="rect">
            <a:avLst/>
          </a:prstGeom>
          <a:solidFill>
            <a:srgbClr val="2A9D8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08645" y="5159896"/>
            <a:ext cx="5045989" cy="26417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AI Agent 查房輔助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86507" y="5428349"/>
            <a:ext cx="5094980" cy="69652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從被動按鈕查詢，進一步變成主動整合最新資料、偵測高風險病人、提示需要優先關注的事件。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6237207" y="4991372"/>
            <a:ext cx="5241951" cy="1223010"/>
          </a:xfrm>
          <a:prstGeom prst="roundRect">
            <a:avLst>
              <a:gd name="adj" fmla="val 7200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/>
          </a:p>
        </p:txBody>
      </p:sp>
      <p:sp>
        <p:nvSpPr>
          <p:cNvPr id="24" name="Shape 22"/>
          <p:cNvSpPr/>
          <p:nvPr/>
        </p:nvSpPr>
        <p:spPr>
          <a:xfrm>
            <a:off x="6191048" y="5031377"/>
            <a:ext cx="74298" cy="1143000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395045" y="5159896"/>
            <a:ext cx="5045989" cy="26417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R-Learner 因果推論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372907" y="5428349"/>
            <a:ext cx="5094980" cy="69652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16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分析不同病人族群在特定處置下的異質性治療效果，例如 UF/BW%、血流速或藥物調整。</a:t>
            </a:r>
            <a:endParaRPr lang="en-US" sz="104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en-US" altLang="zh-TW" sz="1600" b="0" dirty="0"/>
              <a:t>13</a:t>
            </a:r>
            <a:endParaRPr lang="en-US" sz="1600" dirty="0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7DBC65C2-0890-1ED5-0811-F5D8C7BC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575" y="4001910"/>
            <a:ext cx="1276350" cy="128587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D8D32062-E33D-3EA4-05D5-75DC169B1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79" y="4001909"/>
            <a:ext cx="128587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174028" cy="21524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問題定義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65328" y="836399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1E2D3A"/>
                </a:solidFill>
              </a:rPr>
              <a:t>臨床困境：查房需要「快」也需要「可信」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1319137" y="1835440"/>
            <a:ext cx="3820060" cy="1341125"/>
          </a:xfrm>
          <a:prstGeom prst="roundRect">
            <a:avLst>
              <a:gd name="adj" fmla="val 6818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12177" y="1853994"/>
            <a:ext cx="78290" cy="1253388"/>
          </a:xfrm>
          <a:prstGeom prst="rect">
            <a:avLst/>
          </a:prstGeom>
          <a:solidFill>
            <a:srgbClr val="E76F5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773534" y="2379001"/>
            <a:ext cx="3458703" cy="254001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人工記憶與查閱速度慢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319137" y="3298480"/>
            <a:ext cx="3820060" cy="1341125"/>
          </a:xfrm>
          <a:prstGeom prst="roundRect">
            <a:avLst>
              <a:gd name="adj" fmla="val 6818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412177" y="3317034"/>
            <a:ext cx="78290" cy="1253388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773534" y="3859822"/>
            <a:ext cx="3458703" cy="254001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缺乏即時可解釋評估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319137" y="4761520"/>
            <a:ext cx="3820060" cy="1341125"/>
          </a:xfrm>
          <a:prstGeom prst="roundRect">
            <a:avLst>
              <a:gd name="adj" fmla="val 6818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412177" y="4780074"/>
            <a:ext cx="78290" cy="1253388"/>
          </a:xfrm>
          <a:prstGeom prst="rect">
            <a:avLst/>
          </a:prstGeom>
          <a:solidFill>
            <a:srgbClr val="277DA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773534" y="5279767"/>
            <a:ext cx="3458703" cy="254001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資料分散、畫面不一致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916732" y="3286190"/>
            <a:ext cx="675284" cy="552228"/>
          </a:xfrm>
          <a:prstGeom prst="rightArrow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052805" y="2106064"/>
            <a:ext cx="3135249" cy="32870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 err="1">
                <a:solidFill>
                  <a:srgbClr val="2A9D8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系統目標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052805" y="2434771"/>
            <a:ext cx="5336440" cy="1634330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把分散資料轉為可解釋風險判讀</a:t>
            </a: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，</a:t>
            </a:r>
          </a:p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讓查房從「翻資料」變成「看重點</a:t>
            </a: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」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7144158" y="4001661"/>
            <a:ext cx="1978466" cy="2100984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422991" y="4206325"/>
            <a:ext cx="1378069" cy="720924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E76F5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IDH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7465721" y="5037410"/>
            <a:ext cx="1335339" cy="659131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透析中低血壓事件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9590556" y="4001661"/>
            <a:ext cx="1978466" cy="2100984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9890754" y="4169408"/>
            <a:ext cx="1378069" cy="720924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EBM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9912118" y="5006307"/>
            <a:ext cx="1335339" cy="659131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可解釋</a:t>
            </a:r>
            <a:endParaRPr lang="en-US" sz="2200" b="1" dirty="0">
              <a:solidFill>
                <a:srgbClr val="5E7186"/>
              </a:solidFill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風險模型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fld id="{F7021451-1387-4CA6-816F-3879F97B5CBC}" type="slidenum">
              <a:rPr lang="en-US" sz="1600" b="0"/>
              <a:t>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10A7E-6063-2D7D-84FB-F2A60A810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46C8C83-CCA2-D624-FD95-4C6BB882784F}"/>
              </a:ext>
            </a:extLst>
          </p:cNvPr>
          <p:cNvSpPr/>
          <p:nvPr/>
        </p:nvSpPr>
        <p:spPr>
          <a:xfrm>
            <a:off x="426720" y="308610"/>
            <a:ext cx="6174028" cy="21524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zh-TW" alt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解決方法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5" name="Slide Number Placeholder 0">
            <a:extLst>
              <a:ext uri="{FF2B5EF4-FFF2-40B4-BE49-F238E27FC236}">
                <a16:creationId xmlns:a16="http://schemas.microsoft.com/office/drawing/2014/main" id="{E4634BCC-84F5-4B5A-2CEB-B83EB03567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fld id="{F7021451-1387-4CA6-816F-3879F97B5CBC}" type="slidenum">
              <a:rPr lang="en-US" sz="1600" b="0"/>
              <a:t>3</a:t>
            </a:fld>
            <a:endParaRPr lang="en-US" sz="1600" dirty="0"/>
          </a:p>
        </p:txBody>
      </p:sp>
      <p:sp>
        <p:nvSpPr>
          <p:cNvPr id="5" name="Shape 16">
            <a:extLst>
              <a:ext uri="{FF2B5EF4-FFF2-40B4-BE49-F238E27FC236}">
                <a16:creationId xmlns:a16="http://schemas.microsoft.com/office/drawing/2014/main" id="{290391B8-5869-E4AB-EE3C-A262AF45A4C5}"/>
              </a:ext>
            </a:extLst>
          </p:cNvPr>
          <p:cNvSpPr/>
          <p:nvPr/>
        </p:nvSpPr>
        <p:spPr>
          <a:xfrm>
            <a:off x="1324250" y="1110987"/>
            <a:ext cx="4300848" cy="1996126"/>
          </a:xfrm>
          <a:prstGeom prst="roundRect">
            <a:avLst>
              <a:gd name="adj" fmla="val 7377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" name="Shape 17">
            <a:extLst>
              <a:ext uri="{FF2B5EF4-FFF2-40B4-BE49-F238E27FC236}">
                <a16:creationId xmlns:a16="http://schemas.microsoft.com/office/drawing/2014/main" id="{D7A909C3-0572-5034-741E-B49AF92125DF}"/>
              </a:ext>
            </a:extLst>
          </p:cNvPr>
          <p:cNvSpPr/>
          <p:nvPr/>
        </p:nvSpPr>
        <p:spPr>
          <a:xfrm>
            <a:off x="1415320" y="1133586"/>
            <a:ext cx="123068" cy="1865540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Text 18">
            <a:extLst>
              <a:ext uri="{FF2B5EF4-FFF2-40B4-BE49-F238E27FC236}">
                <a16:creationId xmlns:a16="http://schemas.microsoft.com/office/drawing/2014/main" id="{C6AD6249-71E1-9E1F-CAC1-D099D79C3003}"/>
              </a:ext>
            </a:extLst>
          </p:cNvPr>
          <p:cNvSpPr/>
          <p:nvPr/>
        </p:nvSpPr>
        <p:spPr>
          <a:xfrm>
            <a:off x="1563462" y="1250717"/>
            <a:ext cx="3732812" cy="40904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回憶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8" name="Text 19">
            <a:extLst>
              <a:ext uri="{FF2B5EF4-FFF2-40B4-BE49-F238E27FC236}">
                <a16:creationId xmlns:a16="http://schemas.microsoft.com/office/drawing/2014/main" id="{0D6C9D81-CF2C-D8B3-54D8-D843539F6E37}"/>
              </a:ext>
            </a:extLst>
          </p:cNvPr>
          <p:cNvSpPr/>
          <p:nvPr/>
        </p:nvSpPr>
        <p:spPr>
          <a:xfrm>
            <a:off x="1593413" y="1564548"/>
            <a:ext cx="3844795" cy="106023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歷史資料庫與百分位計算，定位病人目前狀態。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9" name="Shape 20">
            <a:extLst>
              <a:ext uri="{FF2B5EF4-FFF2-40B4-BE49-F238E27FC236}">
                <a16:creationId xmlns:a16="http://schemas.microsoft.com/office/drawing/2014/main" id="{73C7A5E4-4DAB-623F-4BA8-5B21A480EA46}"/>
              </a:ext>
            </a:extLst>
          </p:cNvPr>
          <p:cNvSpPr/>
          <p:nvPr/>
        </p:nvSpPr>
        <p:spPr>
          <a:xfrm>
            <a:off x="6074863" y="1168344"/>
            <a:ext cx="4117187" cy="1996126"/>
          </a:xfrm>
          <a:prstGeom prst="roundRect">
            <a:avLst>
              <a:gd name="adj" fmla="val 7377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0" name="Shape 21">
            <a:extLst>
              <a:ext uri="{FF2B5EF4-FFF2-40B4-BE49-F238E27FC236}">
                <a16:creationId xmlns:a16="http://schemas.microsoft.com/office/drawing/2014/main" id="{3544BB54-1172-CE15-860E-E56EB9818412}"/>
              </a:ext>
            </a:extLst>
          </p:cNvPr>
          <p:cNvSpPr/>
          <p:nvPr/>
        </p:nvSpPr>
        <p:spPr>
          <a:xfrm>
            <a:off x="6141498" y="1207387"/>
            <a:ext cx="118259" cy="1865540"/>
          </a:xfrm>
          <a:prstGeom prst="rect">
            <a:avLst/>
          </a:prstGeom>
          <a:solidFill>
            <a:srgbClr val="277DA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1" name="Text 22">
            <a:extLst>
              <a:ext uri="{FF2B5EF4-FFF2-40B4-BE49-F238E27FC236}">
                <a16:creationId xmlns:a16="http://schemas.microsoft.com/office/drawing/2014/main" id="{DECE41DE-2C1A-9E5B-1BF4-F9534B9E7A8D}"/>
              </a:ext>
            </a:extLst>
          </p:cNvPr>
          <p:cNvSpPr/>
          <p:nvPr/>
        </p:nvSpPr>
        <p:spPr>
          <a:xfrm>
            <a:off x="6284831" y="1345690"/>
            <a:ext cx="3586961" cy="40904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預測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2" name="Text 23">
            <a:extLst>
              <a:ext uri="{FF2B5EF4-FFF2-40B4-BE49-F238E27FC236}">
                <a16:creationId xmlns:a16="http://schemas.microsoft.com/office/drawing/2014/main" id="{55DCFC37-8D87-C045-90FF-16948CD3916E}"/>
              </a:ext>
            </a:extLst>
          </p:cNvPr>
          <p:cNvSpPr/>
          <p:nvPr/>
        </p:nvSpPr>
        <p:spPr>
          <a:xfrm>
            <a:off x="6251549" y="1621905"/>
            <a:ext cx="3694568" cy="106023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EBM 模型輸出 IDH 機率與特徵貢獻。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3" name="Shape 24">
            <a:extLst>
              <a:ext uri="{FF2B5EF4-FFF2-40B4-BE49-F238E27FC236}">
                <a16:creationId xmlns:a16="http://schemas.microsoft.com/office/drawing/2014/main" id="{897E1AD7-3C01-6AF0-ACF5-075787F24BCE}"/>
              </a:ext>
            </a:extLst>
          </p:cNvPr>
          <p:cNvSpPr/>
          <p:nvPr/>
        </p:nvSpPr>
        <p:spPr>
          <a:xfrm>
            <a:off x="1324250" y="3427172"/>
            <a:ext cx="4300848" cy="2126111"/>
          </a:xfrm>
          <a:prstGeom prst="roundRect">
            <a:avLst>
              <a:gd name="adj" fmla="val 7377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4" name="Shape 25">
            <a:extLst>
              <a:ext uri="{FF2B5EF4-FFF2-40B4-BE49-F238E27FC236}">
                <a16:creationId xmlns:a16="http://schemas.microsoft.com/office/drawing/2014/main" id="{178CE22E-E0F2-348E-08C3-773CE5205829}"/>
              </a:ext>
            </a:extLst>
          </p:cNvPr>
          <p:cNvSpPr/>
          <p:nvPr/>
        </p:nvSpPr>
        <p:spPr>
          <a:xfrm>
            <a:off x="1429207" y="3494147"/>
            <a:ext cx="123069" cy="1987021"/>
          </a:xfrm>
          <a:prstGeom prst="rect">
            <a:avLst/>
          </a:prstGeom>
          <a:solidFill>
            <a:srgbClr val="2A9D8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5" name="Text 26">
            <a:extLst>
              <a:ext uri="{FF2B5EF4-FFF2-40B4-BE49-F238E27FC236}">
                <a16:creationId xmlns:a16="http://schemas.microsoft.com/office/drawing/2014/main" id="{38325D6C-F631-0795-2245-CBB6B111F435}"/>
              </a:ext>
            </a:extLst>
          </p:cNvPr>
          <p:cNvSpPr/>
          <p:nvPr/>
        </p:nvSpPr>
        <p:spPr>
          <a:xfrm>
            <a:off x="1534219" y="3604520"/>
            <a:ext cx="3732812" cy="43567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呈現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6" name="Text 27">
            <a:extLst>
              <a:ext uri="{FF2B5EF4-FFF2-40B4-BE49-F238E27FC236}">
                <a16:creationId xmlns:a16="http://schemas.microsoft.com/office/drawing/2014/main" id="{87229760-B605-D7A4-E6AA-404F9B2D7885}"/>
              </a:ext>
            </a:extLst>
          </p:cNvPr>
          <p:cNvSpPr/>
          <p:nvPr/>
        </p:nvSpPr>
        <p:spPr>
          <a:xfrm>
            <a:off x="1552276" y="3862336"/>
            <a:ext cx="3844795" cy="112927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查房頁、解釋頁、報告書集中展示。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7" name="Shape 28">
            <a:extLst>
              <a:ext uri="{FF2B5EF4-FFF2-40B4-BE49-F238E27FC236}">
                <a16:creationId xmlns:a16="http://schemas.microsoft.com/office/drawing/2014/main" id="{772CE735-21EF-0AF6-997B-31BB9FD3FF78}"/>
              </a:ext>
            </a:extLst>
          </p:cNvPr>
          <p:cNvSpPr/>
          <p:nvPr/>
        </p:nvSpPr>
        <p:spPr>
          <a:xfrm>
            <a:off x="6059248" y="3515845"/>
            <a:ext cx="4132802" cy="1996125"/>
          </a:xfrm>
          <a:prstGeom prst="roundRect">
            <a:avLst>
              <a:gd name="adj" fmla="val 7377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8" name="Shape 29">
            <a:extLst>
              <a:ext uri="{FF2B5EF4-FFF2-40B4-BE49-F238E27FC236}">
                <a16:creationId xmlns:a16="http://schemas.microsoft.com/office/drawing/2014/main" id="{63CB43A8-4EAC-A8E2-6307-0F8154D79719}"/>
              </a:ext>
            </a:extLst>
          </p:cNvPr>
          <p:cNvSpPr/>
          <p:nvPr/>
        </p:nvSpPr>
        <p:spPr>
          <a:xfrm>
            <a:off x="6125883" y="3554889"/>
            <a:ext cx="123069" cy="1865538"/>
          </a:xfrm>
          <a:prstGeom prst="rect">
            <a:avLst/>
          </a:prstGeom>
          <a:solidFill>
            <a:srgbClr val="E76F5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6" name="Text 30">
            <a:extLst>
              <a:ext uri="{FF2B5EF4-FFF2-40B4-BE49-F238E27FC236}">
                <a16:creationId xmlns:a16="http://schemas.microsoft.com/office/drawing/2014/main" id="{37B2C6E6-F6B8-E914-F4ED-18F12DF145EF}"/>
              </a:ext>
            </a:extLst>
          </p:cNvPr>
          <p:cNvSpPr/>
          <p:nvPr/>
        </p:nvSpPr>
        <p:spPr>
          <a:xfrm>
            <a:off x="6269216" y="3693192"/>
            <a:ext cx="3732811" cy="40904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輔助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7" name="Text 31">
            <a:extLst>
              <a:ext uri="{FF2B5EF4-FFF2-40B4-BE49-F238E27FC236}">
                <a16:creationId xmlns:a16="http://schemas.microsoft.com/office/drawing/2014/main" id="{E768C2D2-6A66-DF7C-EA67-5751C5CE1875}"/>
              </a:ext>
            </a:extLst>
          </p:cNvPr>
          <p:cNvSpPr/>
          <p:nvPr/>
        </p:nvSpPr>
        <p:spPr>
          <a:xfrm>
            <a:off x="6284831" y="3969407"/>
            <a:ext cx="3844795" cy="106023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200" b="1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LLM 將模型輸出轉成可讀臨床摘要。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271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174028" cy="21524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zh-TW" alt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系統架構</a:t>
            </a:r>
            <a:r>
              <a:rPr lang="en-US" sz="3400" b="1" dirty="0" err="1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流程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51305" y="756901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系統架構：資料 → </a:t>
            </a:r>
            <a:r>
              <a:rPr lang="en-US" sz="2800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模型</a:t>
            </a:r>
            <a:r>
              <a:rPr lang="en-US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 →</a:t>
            </a:r>
            <a:r>
              <a:rPr lang="en-US" altLang="zh-TW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 </a:t>
            </a:r>
            <a:r>
              <a:rPr lang="zh-TW" altLang="en-US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資料庫</a:t>
            </a:r>
            <a:r>
              <a:rPr lang="en-US" altLang="zh-TW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 →</a:t>
            </a:r>
            <a:r>
              <a:rPr lang="en-US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 解釋 → UI / 報告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fld id="{F7021451-1387-4CA6-816F-3879F97B5CBC}" type="slidenum">
              <a:rPr lang="en-US" sz="1600" b="0"/>
              <a:t>4</a:t>
            </a:fld>
            <a:endParaRPr lang="en-US" sz="1600" dirty="0"/>
          </a:p>
        </p:txBody>
      </p:sp>
      <p:sp>
        <p:nvSpPr>
          <p:cNvPr id="5" name="Shape 20">
            <a:extLst>
              <a:ext uri="{FF2B5EF4-FFF2-40B4-BE49-F238E27FC236}">
                <a16:creationId xmlns:a16="http://schemas.microsoft.com/office/drawing/2014/main" id="{2CEC77C1-F0FC-EB85-DA93-2E3AC185D7DE}"/>
              </a:ext>
            </a:extLst>
          </p:cNvPr>
          <p:cNvSpPr/>
          <p:nvPr/>
        </p:nvSpPr>
        <p:spPr>
          <a:xfrm>
            <a:off x="3217332" y="1514776"/>
            <a:ext cx="839742" cy="348343"/>
          </a:xfrm>
          <a:prstGeom prst="roundRect">
            <a:avLst>
              <a:gd name="adj" fmla="val 7377"/>
            </a:avLst>
          </a:prstGeom>
          <a:solidFill>
            <a:schemeClr val="bg2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 algn="ctr">
              <a:lnSpc>
                <a:spcPct val="108000"/>
              </a:lnSpc>
              <a:spcAft>
                <a:spcPts val="400"/>
              </a:spcAft>
            </a:pPr>
            <a:r>
              <a:rPr lang="zh-TW" altLang="en-US" sz="24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回憶</a:t>
            </a:r>
            <a:endParaRPr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Shape 20">
            <a:extLst>
              <a:ext uri="{FF2B5EF4-FFF2-40B4-BE49-F238E27FC236}">
                <a16:creationId xmlns:a16="http://schemas.microsoft.com/office/drawing/2014/main" id="{CFE66E94-EE05-C582-08DB-38C30D7264D1}"/>
              </a:ext>
            </a:extLst>
          </p:cNvPr>
          <p:cNvSpPr/>
          <p:nvPr/>
        </p:nvSpPr>
        <p:spPr>
          <a:xfrm>
            <a:off x="1825459" y="1522315"/>
            <a:ext cx="839742" cy="348343"/>
          </a:xfrm>
          <a:prstGeom prst="roundRect">
            <a:avLst>
              <a:gd name="adj" fmla="val 7377"/>
            </a:avLst>
          </a:prstGeom>
          <a:solidFill>
            <a:schemeClr val="bg2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 algn="ctr">
              <a:lnSpc>
                <a:spcPct val="108000"/>
              </a:lnSpc>
              <a:spcAft>
                <a:spcPts val="400"/>
              </a:spcAft>
            </a:pPr>
            <a:r>
              <a:rPr lang="zh-TW" altLang="en-US" sz="24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預測</a:t>
            </a:r>
            <a:endParaRPr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8" name="Shape 20">
            <a:extLst>
              <a:ext uri="{FF2B5EF4-FFF2-40B4-BE49-F238E27FC236}">
                <a16:creationId xmlns:a16="http://schemas.microsoft.com/office/drawing/2014/main" id="{1F2C5DC3-C635-51D4-3150-5F16BA77D35C}"/>
              </a:ext>
            </a:extLst>
          </p:cNvPr>
          <p:cNvSpPr/>
          <p:nvPr/>
        </p:nvSpPr>
        <p:spPr>
          <a:xfrm>
            <a:off x="6600748" y="1601656"/>
            <a:ext cx="2222524" cy="348343"/>
          </a:xfrm>
          <a:prstGeom prst="roundRect">
            <a:avLst>
              <a:gd name="adj" fmla="val 7377"/>
            </a:avLst>
          </a:prstGeom>
          <a:solidFill>
            <a:schemeClr val="bg2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 algn="ctr">
              <a:lnSpc>
                <a:spcPct val="108000"/>
              </a:lnSpc>
              <a:spcAft>
                <a:spcPts val="400"/>
              </a:spcAft>
            </a:pPr>
            <a:r>
              <a:rPr lang="zh-TW" altLang="en-US" sz="24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呈現</a:t>
            </a:r>
            <a:r>
              <a:rPr lang="en-US" altLang="zh-TW" sz="24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+</a:t>
            </a:r>
            <a:r>
              <a:rPr lang="zh-TW" altLang="en-US" sz="2400" dirty="0">
                <a:latin typeface="Noto Sans TC" panose="020B0200000000000000" pitchFamily="34" charset="-120"/>
                <a:ea typeface="Noto Sans TC" panose="020B0200000000000000" pitchFamily="34" charset="-120"/>
              </a:rPr>
              <a:t>輔助</a:t>
            </a:r>
            <a:endParaRPr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DF02B264-97DD-4AF9-2157-F1684624AE4B}"/>
              </a:ext>
            </a:extLst>
          </p:cNvPr>
          <p:cNvSpPr/>
          <p:nvPr/>
        </p:nvSpPr>
        <p:spPr>
          <a:xfrm rot="16200000">
            <a:off x="3309404" y="2118324"/>
            <a:ext cx="655598" cy="215623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F905F27-8FEA-6FDD-AB6A-F4F2FACE4AF0}"/>
              </a:ext>
            </a:extLst>
          </p:cNvPr>
          <p:cNvSpPr/>
          <p:nvPr/>
        </p:nvSpPr>
        <p:spPr>
          <a:xfrm rot="16200000">
            <a:off x="1917531" y="2112159"/>
            <a:ext cx="655598" cy="215623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0D4DBA76-FBDA-845E-C1B8-A9B52D10DF04}"/>
              </a:ext>
            </a:extLst>
          </p:cNvPr>
          <p:cNvSpPr/>
          <p:nvPr/>
        </p:nvSpPr>
        <p:spPr>
          <a:xfrm rot="16200000">
            <a:off x="7384211" y="2179738"/>
            <a:ext cx="655598" cy="215623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FA0B974-BBFB-450B-AF7F-26A164059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68" y="2172991"/>
            <a:ext cx="10068958" cy="428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359248" cy="23246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Data preprocess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94173" y="1028309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1E2D3A"/>
                </a:solidFill>
              </a:rPr>
              <a:t>資料與訓練集設計：避免病人層級資料洩漏</a:t>
            </a:r>
            <a:endParaRPr lang="en-US" sz="2200" dirty="0"/>
          </a:p>
        </p:txBody>
      </p:sp>
      <p:sp>
        <p:nvSpPr>
          <p:cNvPr id="20" name="Shape 18"/>
          <p:cNvSpPr/>
          <p:nvPr/>
        </p:nvSpPr>
        <p:spPr>
          <a:xfrm>
            <a:off x="916083" y="4007423"/>
            <a:ext cx="9692640" cy="0"/>
          </a:xfrm>
          <a:prstGeom prst="line">
            <a:avLst/>
          </a:prstGeom>
          <a:noFill/>
          <a:ln w="25400">
            <a:solidFill>
              <a:srgbClr val="D8E4F0"/>
            </a:solidFill>
            <a:prstDash val="solid"/>
            <a:headEnd type="none"/>
            <a:tailEnd type="triangle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993693" y="3742933"/>
            <a:ext cx="530580" cy="538124"/>
          </a:xfrm>
          <a:prstGeom prst="ellipse">
            <a:avLst/>
          </a:prstGeom>
          <a:solidFill>
            <a:srgbClr val="277DA1"/>
          </a:solidFill>
          <a:ln w="12700">
            <a:solidFill>
              <a:srgbClr val="277DA1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167086" y="3893855"/>
            <a:ext cx="192938" cy="11740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1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26720" y="3117595"/>
            <a:ext cx="1688211" cy="23481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原始資料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3233973" y="3742933"/>
            <a:ext cx="530580" cy="538124"/>
          </a:xfrm>
          <a:prstGeom prst="ellipse">
            <a:avLst/>
          </a:prstGeom>
          <a:solidFill>
            <a:srgbClr val="277DA1"/>
          </a:solidFill>
          <a:ln w="12700">
            <a:solidFill>
              <a:srgbClr val="277DA1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3407366" y="3893855"/>
            <a:ext cx="192938" cy="11740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2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2667000" y="3117595"/>
            <a:ext cx="1688211" cy="23481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目標清理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5474253" y="3742933"/>
            <a:ext cx="530580" cy="538124"/>
          </a:xfrm>
          <a:prstGeom prst="ellipse">
            <a:avLst/>
          </a:prstGeom>
          <a:solidFill>
            <a:srgbClr val="277DA1"/>
          </a:solidFill>
          <a:ln w="12700">
            <a:solidFill>
              <a:srgbClr val="277DA1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5647646" y="3893855"/>
            <a:ext cx="192938" cy="11740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3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4907280" y="3117595"/>
            <a:ext cx="1688211" cy="23481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排除 leakage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7714533" y="3742933"/>
            <a:ext cx="530580" cy="538124"/>
          </a:xfrm>
          <a:prstGeom prst="ellipse">
            <a:avLst/>
          </a:prstGeom>
          <a:solidFill>
            <a:srgbClr val="277DA1"/>
          </a:solidFill>
          <a:ln w="12700">
            <a:solidFill>
              <a:srgbClr val="277DA1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7887926" y="3893855"/>
            <a:ext cx="192938" cy="11740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4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7122237" y="3108202"/>
            <a:ext cx="1738857" cy="25360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Group split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9954813" y="3742933"/>
            <a:ext cx="530580" cy="538124"/>
          </a:xfrm>
          <a:prstGeom prst="ellipse">
            <a:avLst/>
          </a:prstGeom>
          <a:solidFill>
            <a:srgbClr val="277DA1"/>
          </a:solidFill>
          <a:ln w="12700">
            <a:solidFill>
              <a:srgbClr val="277DA1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10128206" y="3893855"/>
            <a:ext cx="192938" cy="11740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5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9387840" y="3117595"/>
            <a:ext cx="1688211" cy="234817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Validation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2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fld id="{F7021451-1387-4CA6-816F-3879F97B5CBC}" type="slidenum">
              <a:rPr lang="en-US" sz="1600" b="0"/>
              <a:t>5</a:t>
            </a:fld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A7C8C670-0C33-04DB-4065-6EF85648ACC2}"/>
              </a:ext>
            </a:extLst>
          </p:cNvPr>
          <p:cNvSpPr/>
          <p:nvPr/>
        </p:nvSpPr>
        <p:spPr>
          <a:xfrm>
            <a:off x="915958" y="1703295"/>
            <a:ext cx="9659490" cy="99835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Text 0"/>
          <p:cNvSpPr/>
          <p:nvPr/>
        </p:nvSpPr>
        <p:spPr>
          <a:xfrm>
            <a:off x="426720" y="308610"/>
            <a:ext cx="6359248" cy="23246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Model rationale</a:t>
            </a:r>
            <a:endParaRPr lang="en-US" sz="3400" dirty="0">
              <a:solidFill>
                <a:srgbClr val="277DA1"/>
              </a:solidFill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6963" y="848936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為什麼選 </a:t>
            </a:r>
            <a:r>
              <a:rPr lang="en-US" sz="2800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EBM：保留</a:t>
            </a:r>
            <a:r>
              <a:rPr lang="zh-TW" altLang="en-US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風險</a:t>
            </a:r>
            <a:r>
              <a:rPr lang="en-US" sz="2800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預測</a:t>
            </a:r>
            <a:r>
              <a:rPr lang="zh-TW" altLang="en-US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能力</a:t>
            </a:r>
            <a:r>
              <a:rPr lang="en-US" sz="2800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，同時能被臨床理解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15958" y="2620324"/>
            <a:ext cx="9659490" cy="2317432"/>
          </a:xfrm>
          <a:prstGeom prst="roundRect">
            <a:avLst>
              <a:gd name="adj" fmla="val 2162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99202" y="2034651"/>
            <a:ext cx="2409144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比較面向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73644" y="2034651"/>
            <a:ext cx="3326913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一般黑盒模型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099724" y="2034651"/>
            <a:ext cx="3326913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EBM 模型</a:t>
            </a:r>
            <a:endParaRPr lang="en-US" sz="2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006287" y="2620324"/>
            <a:ext cx="9569161" cy="0"/>
          </a:xfrm>
          <a:prstGeom prst="line">
            <a:avLst/>
          </a:prstGeom>
          <a:noFill/>
          <a:ln w="889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28142" y="2720451"/>
            <a:ext cx="2340311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預測結果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202586" y="2720451"/>
            <a:ext cx="3258081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風險分數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87569" y="2708711"/>
            <a:ext cx="3355822" cy="355704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風險分數 + 特徵解釋</a:t>
            </a:r>
            <a:endParaRPr lang="en-US" sz="2400" dirty="0">
              <a:solidFill>
                <a:srgbClr val="277DA1"/>
              </a:solidFill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006287" y="3351844"/>
            <a:ext cx="9569161" cy="0"/>
          </a:xfrm>
          <a:prstGeom prst="line">
            <a:avLst/>
          </a:prstGeom>
          <a:noFill/>
          <a:ln w="889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28142" y="3451971"/>
            <a:ext cx="2340311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可解釋性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202586" y="3451971"/>
            <a:ext cx="3258081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通常需外部解釋器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128666" y="3451971"/>
            <a:ext cx="3258081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模型本身就是可解釋</a:t>
            </a:r>
            <a:endParaRPr lang="en-US" sz="2400" dirty="0">
              <a:solidFill>
                <a:srgbClr val="277DA1"/>
              </a:solidFill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06287" y="4083364"/>
            <a:ext cx="9569161" cy="0"/>
          </a:xfrm>
          <a:prstGeom prst="line">
            <a:avLst/>
          </a:prstGeom>
          <a:noFill/>
          <a:ln w="889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28142" y="4183491"/>
            <a:ext cx="2340311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latin typeface="Noto Sans TC" panose="020B0200000000000000" pitchFamily="34" charset="-120"/>
                <a:ea typeface="Noto Sans TC" panose="020B0200000000000000" pitchFamily="34" charset="-120"/>
              </a:rPr>
              <a:t>核心價值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202586" y="4183491"/>
            <a:ext cx="3258081" cy="329356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準確率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087569" y="4171751"/>
            <a:ext cx="3355822" cy="355704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準確率 + 臨床信任度</a:t>
            </a:r>
            <a:endParaRPr lang="en-US" sz="2400" dirty="0">
              <a:solidFill>
                <a:srgbClr val="277DA1"/>
              </a:solidFill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04674" y="5464078"/>
            <a:ext cx="3921636" cy="386959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 algn="ctr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600" b="1" dirty="0">
                <a:solidFill>
                  <a:srgbClr val="153B5A"/>
                </a:solidFill>
              </a:rPr>
              <a:t>EBM </a:t>
            </a:r>
            <a:r>
              <a:rPr lang="zh-TW" altLang="en-US" sz="2600" b="1" dirty="0">
                <a:solidFill>
                  <a:srgbClr val="153B5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公式</a:t>
            </a:r>
            <a:r>
              <a:rPr lang="en-US" sz="2600" b="1" dirty="0">
                <a:solidFill>
                  <a:srgbClr val="153B5A"/>
                </a:solidFill>
              </a:rPr>
              <a:t>：</a:t>
            </a:r>
            <a:endParaRPr lang="en-US" sz="2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en-US" altLang="zh-TW" sz="1600" b="0" dirty="0"/>
              <a:t>5</a:t>
            </a:r>
            <a:endParaRPr lang="en-US" sz="1600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219D8475-46F3-E1FC-A6CF-8BED817F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974" y="5327584"/>
            <a:ext cx="7107165" cy="683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359248" cy="23246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Model internals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972" y="923819"/>
            <a:ext cx="7934095" cy="866530"/>
          </a:xfrm>
          <a:prstGeom prst="roundRect">
            <a:avLst>
              <a:gd name="adj" fmla="val 10227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62465" y="1026939"/>
            <a:ext cx="147117" cy="716466"/>
          </a:xfrm>
          <a:prstGeom prst="rect">
            <a:avLst/>
          </a:prstGeom>
          <a:solidFill>
            <a:srgbClr val="277DA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90700" y="1082464"/>
            <a:ext cx="3995070" cy="23521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1 Baseline risk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6541" y="1447258"/>
            <a:ext cx="3995070" cy="244621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先估整體 IDH 發生基準風險。</a:t>
            </a:r>
            <a:endParaRPr lang="en-US" sz="20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63108" y="2055386"/>
            <a:ext cx="7934095" cy="866530"/>
          </a:xfrm>
          <a:prstGeom prst="roundRect">
            <a:avLst>
              <a:gd name="adj" fmla="val 10227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52378" y="2102234"/>
            <a:ext cx="160010" cy="693560"/>
          </a:xfrm>
          <a:prstGeom prst="rect">
            <a:avLst/>
          </a:prstGeom>
          <a:solidFill>
            <a:srgbClr val="2A9D8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66540" y="2199559"/>
            <a:ext cx="6955019" cy="22769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2 Feature binning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3915" y="2555969"/>
            <a:ext cx="7022545" cy="24776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連續特徵離散化成 bins，保留缺失值 separate。</a:t>
            </a:r>
            <a:endParaRPr lang="en-US" sz="20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63109" y="3181405"/>
            <a:ext cx="7973539" cy="866530"/>
          </a:xfrm>
          <a:prstGeom prst="roundRect">
            <a:avLst>
              <a:gd name="adj" fmla="val 10227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62463" y="3275899"/>
            <a:ext cx="147119" cy="694632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80311" y="3278432"/>
            <a:ext cx="7403036" cy="228044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3 Cyclic boosting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80311" y="3647748"/>
            <a:ext cx="7474911" cy="24814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逐一更新每個 fᵢ(xᵢ)，每輪只修正殘差的一小步。</a:t>
            </a:r>
            <a:endParaRPr lang="en-US" sz="20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r>
              <a:rPr lang="en-US" altLang="zh-TW" sz="1600" b="0" dirty="0"/>
              <a:t>6</a:t>
            </a:r>
            <a:endParaRPr lang="en-US" sz="1600" dirty="0"/>
          </a:p>
        </p:txBody>
      </p:sp>
      <p:sp>
        <p:nvSpPr>
          <p:cNvPr id="43" name="Shape 10">
            <a:extLst>
              <a:ext uri="{FF2B5EF4-FFF2-40B4-BE49-F238E27FC236}">
                <a16:creationId xmlns:a16="http://schemas.microsoft.com/office/drawing/2014/main" id="{A900E0C4-31FB-26C2-91D6-4848B17E23F8}"/>
              </a:ext>
            </a:extLst>
          </p:cNvPr>
          <p:cNvSpPr/>
          <p:nvPr/>
        </p:nvSpPr>
        <p:spPr>
          <a:xfrm>
            <a:off x="763109" y="4277813"/>
            <a:ext cx="7973539" cy="866530"/>
          </a:xfrm>
          <a:prstGeom prst="roundRect">
            <a:avLst>
              <a:gd name="adj" fmla="val 10227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4" name="Shape 11">
            <a:extLst>
              <a:ext uri="{FF2B5EF4-FFF2-40B4-BE49-F238E27FC236}">
                <a16:creationId xmlns:a16="http://schemas.microsoft.com/office/drawing/2014/main" id="{AE3DB736-28B6-2C41-8015-E16C0312BDD5}"/>
              </a:ext>
            </a:extLst>
          </p:cNvPr>
          <p:cNvSpPr/>
          <p:nvPr/>
        </p:nvSpPr>
        <p:spPr>
          <a:xfrm>
            <a:off x="862463" y="4372307"/>
            <a:ext cx="147119" cy="694632"/>
          </a:xfrm>
          <a:prstGeom prst="rect">
            <a:avLst/>
          </a:prstGeom>
          <a:solidFill>
            <a:srgbClr val="C0000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solidFill>
                <a:srgbClr val="FF0000"/>
              </a:solidFill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5" name="Text 12">
            <a:extLst>
              <a:ext uri="{FF2B5EF4-FFF2-40B4-BE49-F238E27FC236}">
                <a16:creationId xmlns:a16="http://schemas.microsoft.com/office/drawing/2014/main" id="{A680B421-F8E0-D6B6-2289-E9447D63AEF0}"/>
              </a:ext>
            </a:extLst>
          </p:cNvPr>
          <p:cNvSpPr/>
          <p:nvPr/>
        </p:nvSpPr>
        <p:spPr>
          <a:xfrm>
            <a:off x="1080311" y="4374840"/>
            <a:ext cx="7403036" cy="228044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4 Bagging &amp; validation</a:t>
            </a:r>
            <a:endParaRPr lang="en-US" altLang="zh-TW" sz="24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6" name="Text 13">
            <a:extLst>
              <a:ext uri="{FF2B5EF4-FFF2-40B4-BE49-F238E27FC236}">
                <a16:creationId xmlns:a16="http://schemas.microsoft.com/office/drawing/2014/main" id="{DD679995-B01D-B33E-3CBE-6375F101267D}"/>
              </a:ext>
            </a:extLst>
          </p:cNvPr>
          <p:cNvSpPr/>
          <p:nvPr/>
        </p:nvSpPr>
        <p:spPr>
          <a:xfrm>
            <a:off x="1083915" y="4730417"/>
            <a:ext cx="7474911" cy="24814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outer_bags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平均多模型，validation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 + early stopping </a:t>
            </a: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防過擬合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7" name="Shape 10">
            <a:extLst>
              <a:ext uri="{FF2B5EF4-FFF2-40B4-BE49-F238E27FC236}">
                <a16:creationId xmlns:a16="http://schemas.microsoft.com/office/drawing/2014/main" id="{872BE232-DE88-89D2-A617-D1B7466F14AE}"/>
              </a:ext>
            </a:extLst>
          </p:cNvPr>
          <p:cNvSpPr/>
          <p:nvPr/>
        </p:nvSpPr>
        <p:spPr>
          <a:xfrm>
            <a:off x="763109" y="5389688"/>
            <a:ext cx="7973539" cy="866530"/>
          </a:xfrm>
          <a:prstGeom prst="roundRect">
            <a:avLst>
              <a:gd name="adj" fmla="val 10227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8" name="Shape 11">
            <a:extLst>
              <a:ext uri="{FF2B5EF4-FFF2-40B4-BE49-F238E27FC236}">
                <a16:creationId xmlns:a16="http://schemas.microsoft.com/office/drawing/2014/main" id="{0E2043E5-EB6E-16D2-096D-F2F231CC0A38}"/>
              </a:ext>
            </a:extLst>
          </p:cNvPr>
          <p:cNvSpPr/>
          <p:nvPr/>
        </p:nvSpPr>
        <p:spPr>
          <a:xfrm>
            <a:off x="862463" y="5434264"/>
            <a:ext cx="147119" cy="694632"/>
          </a:xfrm>
          <a:prstGeom prst="rect">
            <a:avLst/>
          </a:prstGeom>
          <a:solidFill>
            <a:schemeClr val="tx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 sz="240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9" name="Text 12">
            <a:extLst>
              <a:ext uri="{FF2B5EF4-FFF2-40B4-BE49-F238E27FC236}">
                <a16:creationId xmlns:a16="http://schemas.microsoft.com/office/drawing/2014/main" id="{6729BC62-E0DE-5065-A211-EFF0F95DBE87}"/>
              </a:ext>
            </a:extLst>
          </p:cNvPr>
          <p:cNvSpPr/>
          <p:nvPr/>
        </p:nvSpPr>
        <p:spPr>
          <a:xfrm>
            <a:off x="1090699" y="5463586"/>
            <a:ext cx="7403036" cy="228044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5 Additive output</a:t>
            </a:r>
            <a:endParaRPr lang="en-US" altLang="zh-TW" sz="24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0" name="Text 13">
            <a:extLst>
              <a:ext uri="{FF2B5EF4-FFF2-40B4-BE49-F238E27FC236}">
                <a16:creationId xmlns:a16="http://schemas.microsoft.com/office/drawing/2014/main" id="{F6CDDD02-8B31-B8DB-5D7D-C2CAC587E98F}"/>
              </a:ext>
            </a:extLst>
          </p:cNvPr>
          <p:cNvSpPr/>
          <p:nvPr/>
        </p:nvSpPr>
        <p:spPr>
          <a:xfrm>
            <a:off x="1043844" y="5822953"/>
            <a:ext cx="7474911" cy="24814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各特徵貢獻加總，轉成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 IDH </a:t>
            </a: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機率與局部解釋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>
              <a:latin typeface="Noto Sans TC" panose="020B0200000000000000" pitchFamily="34" charset="-120"/>
              <a:ea typeface="Noto Sans TC" panose="020B0200000000000000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720" y="308610"/>
            <a:ext cx="6359248" cy="23246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Hyperparameter tuning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92532" y="871543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1E2D3A"/>
                </a:solidFill>
              </a:rPr>
              <a:t>EBM 參數調整：以「抓到 IDH」為主，兼顧誤報控制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718800" y="1775253"/>
            <a:ext cx="4572527" cy="193558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67980" y="1762856"/>
            <a:ext cx="126568" cy="1947985"/>
          </a:xfrm>
          <a:prstGeom prst="rect">
            <a:avLst/>
          </a:prstGeom>
          <a:solidFill>
            <a:srgbClr val="E76F5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22221" y="2110373"/>
            <a:ext cx="2556433" cy="24460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類別不平衡處理</a:t>
            </a:r>
            <a:endParaRPr lang="en-US" sz="2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22221" y="2343746"/>
            <a:ext cx="3871314" cy="134221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IDH 事件少：測試 prevalence 約 12.4%。使用 sample_weight 提升正類重要性。</a:t>
            </a:r>
            <a:endParaRPr lang="en-US" sz="20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0220277" y="4926591"/>
            <a:ext cx="73152" cy="1024128"/>
          </a:xfrm>
          <a:prstGeom prst="rect">
            <a:avLst/>
          </a:prstGeom>
          <a:solidFill>
            <a:srgbClr val="F4A26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3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08000"/>
              </a:lnSpc>
              <a:spcAft>
                <a:spcPts val="400"/>
              </a:spcAft>
            </a:pPr>
            <a:fld id="{F7021451-1387-4CA6-816F-3879F97B5CBC}" type="slidenum">
              <a:rPr lang="en-US" sz="1600" b="0" smtClean="0"/>
              <a:t>8</a:t>
            </a:fld>
            <a:endParaRPr lang="en-US" sz="1600" dirty="0"/>
          </a:p>
        </p:txBody>
      </p:sp>
      <p:sp>
        <p:nvSpPr>
          <p:cNvPr id="44" name="Shape 2">
            <a:extLst>
              <a:ext uri="{FF2B5EF4-FFF2-40B4-BE49-F238E27FC236}">
                <a16:creationId xmlns:a16="http://schemas.microsoft.com/office/drawing/2014/main" id="{05691F8F-963C-7484-1925-6C9C930B37FD}"/>
              </a:ext>
            </a:extLst>
          </p:cNvPr>
          <p:cNvSpPr/>
          <p:nvPr/>
        </p:nvSpPr>
        <p:spPr>
          <a:xfrm>
            <a:off x="718800" y="4107346"/>
            <a:ext cx="4572527" cy="193558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5" name="Shape 3">
            <a:extLst>
              <a:ext uri="{FF2B5EF4-FFF2-40B4-BE49-F238E27FC236}">
                <a16:creationId xmlns:a16="http://schemas.microsoft.com/office/drawing/2014/main" id="{0B5FB058-5A52-23DE-866D-2E20465E68DF}"/>
              </a:ext>
            </a:extLst>
          </p:cNvPr>
          <p:cNvSpPr/>
          <p:nvPr/>
        </p:nvSpPr>
        <p:spPr>
          <a:xfrm>
            <a:off x="867980" y="4094949"/>
            <a:ext cx="126568" cy="1947985"/>
          </a:xfrm>
          <a:prstGeom prst="rect">
            <a:avLst/>
          </a:prstGeom>
          <a:solidFill>
            <a:schemeClr val="accent6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6" name="Text 4">
            <a:extLst>
              <a:ext uri="{FF2B5EF4-FFF2-40B4-BE49-F238E27FC236}">
                <a16:creationId xmlns:a16="http://schemas.microsoft.com/office/drawing/2014/main" id="{ED3C4A72-0087-53C1-9714-FA5BA11DDB67}"/>
              </a:ext>
            </a:extLst>
          </p:cNvPr>
          <p:cNvSpPr/>
          <p:nvPr/>
        </p:nvSpPr>
        <p:spPr>
          <a:xfrm>
            <a:off x="1122221" y="4442466"/>
            <a:ext cx="2556433" cy="24460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4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臨床</a:t>
            </a:r>
            <a:r>
              <a:rPr lang="en-US" altLang="zh-TW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 guardrails</a:t>
            </a:r>
            <a:endParaRPr lang="en-US" altLang="zh-TW" sz="1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7" name="Text 5">
            <a:extLst>
              <a:ext uri="{FF2B5EF4-FFF2-40B4-BE49-F238E27FC236}">
                <a16:creationId xmlns:a16="http://schemas.microsoft.com/office/drawing/2014/main" id="{3EC42949-D9E9-4934-C7B8-35F4B3F06CAE}"/>
              </a:ext>
            </a:extLst>
          </p:cNvPr>
          <p:cNvSpPr/>
          <p:nvPr/>
        </p:nvSpPr>
        <p:spPr>
          <a:xfrm>
            <a:off x="1122221" y="4675839"/>
            <a:ext cx="3871314" cy="134221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先要求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 Precision ≥ 0.50 且 Specificity ≥ 0.85，再選 Recall </a:t>
            </a: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最高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。</a:t>
            </a:r>
            <a:endParaRPr lang="en-US" altLang="zh-TW" sz="1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6" name="Shape 2">
            <a:extLst>
              <a:ext uri="{FF2B5EF4-FFF2-40B4-BE49-F238E27FC236}">
                <a16:creationId xmlns:a16="http://schemas.microsoft.com/office/drawing/2014/main" id="{EE81D0E7-91F4-9DCC-43AE-3B1DD9A1775A}"/>
              </a:ext>
            </a:extLst>
          </p:cNvPr>
          <p:cNvSpPr/>
          <p:nvPr/>
        </p:nvSpPr>
        <p:spPr>
          <a:xfrm>
            <a:off x="6096000" y="1775253"/>
            <a:ext cx="4572527" cy="193558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7" name="Shape 3">
            <a:extLst>
              <a:ext uri="{FF2B5EF4-FFF2-40B4-BE49-F238E27FC236}">
                <a16:creationId xmlns:a16="http://schemas.microsoft.com/office/drawing/2014/main" id="{EB88A1F1-5065-916B-06B0-412D50F30602}"/>
              </a:ext>
            </a:extLst>
          </p:cNvPr>
          <p:cNvSpPr/>
          <p:nvPr/>
        </p:nvSpPr>
        <p:spPr>
          <a:xfrm>
            <a:off x="6245180" y="1762856"/>
            <a:ext cx="126568" cy="194798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8" name="Text 4">
            <a:extLst>
              <a:ext uri="{FF2B5EF4-FFF2-40B4-BE49-F238E27FC236}">
                <a16:creationId xmlns:a16="http://schemas.microsoft.com/office/drawing/2014/main" id="{59076E9E-626F-03CE-D46B-3B2B8449CFED}"/>
              </a:ext>
            </a:extLst>
          </p:cNvPr>
          <p:cNvSpPr/>
          <p:nvPr/>
        </p:nvSpPr>
        <p:spPr>
          <a:xfrm>
            <a:off x="6499421" y="2110373"/>
            <a:ext cx="2556433" cy="244602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4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候選搜尋</a:t>
            </a:r>
            <a:endParaRPr lang="en-US" altLang="zh-TW" sz="1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59" name="Text 5">
            <a:extLst>
              <a:ext uri="{FF2B5EF4-FFF2-40B4-BE49-F238E27FC236}">
                <a16:creationId xmlns:a16="http://schemas.microsoft.com/office/drawing/2014/main" id="{526629EF-1B2B-A02C-E1C6-88DD443BC31C}"/>
              </a:ext>
            </a:extLst>
          </p:cNvPr>
          <p:cNvSpPr/>
          <p:nvPr/>
        </p:nvSpPr>
        <p:spPr>
          <a:xfrm>
            <a:off x="6499421" y="2343746"/>
            <a:ext cx="4318286" cy="134221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測試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 14 </a:t>
            </a: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組設定：pos_weight、interactions、min_samples_leaf、learning_rate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。</a:t>
            </a:r>
            <a:endParaRPr lang="en-US" altLang="zh-TW" sz="1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0" name="Shape 2">
            <a:extLst>
              <a:ext uri="{FF2B5EF4-FFF2-40B4-BE49-F238E27FC236}">
                <a16:creationId xmlns:a16="http://schemas.microsoft.com/office/drawing/2014/main" id="{88AA03FD-647B-A0F3-23DD-5AFA3318E523}"/>
              </a:ext>
            </a:extLst>
          </p:cNvPr>
          <p:cNvSpPr/>
          <p:nvPr/>
        </p:nvSpPr>
        <p:spPr>
          <a:xfrm>
            <a:off x="6096000" y="4107346"/>
            <a:ext cx="4572527" cy="1935588"/>
          </a:xfrm>
          <a:prstGeom prst="roundRect">
            <a:avLst>
              <a:gd name="adj" fmla="val 8036"/>
            </a:avLst>
          </a:prstGeom>
          <a:solidFill>
            <a:srgbClr val="FFFFFF"/>
          </a:solidFill>
          <a:ln w="12700">
            <a:solidFill>
              <a:srgbClr val="D8E4F0"/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1" name="Shape 3">
            <a:extLst>
              <a:ext uri="{FF2B5EF4-FFF2-40B4-BE49-F238E27FC236}">
                <a16:creationId xmlns:a16="http://schemas.microsoft.com/office/drawing/2014/main" id="{D375B5C2-9EB2-CC9C-65C7-6ACB87727CDB}"/>
              </a:ext>
            </a:extLst>
          </p:cNvPr>
          <p:cNvSpPr/>
          <p:nvPr/>
        </p:nvSpPr>
        <p:spPr>
          <a:xfrm>
            <a:off x="6245180" y="4094949"/>
            <a:ext cx="126568" cy="19479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 wrap="square" anchor="ctr"/>
          <a:lstStyle/>
          <a:p>
            <a:pPr>
              <a:lnSpc>
                <a:spcPct val="108000"/>
              </a:lnSpc>
              <a:spcAft>
                <a:spcPts val="400"/>
              </a:spcAft>
            </a:pPr>
            <a:endParaRPr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2" name="Text 4">
            <a:extLst>
              <a:ext uri="{FF2B5EF4-FFF2-40B4-BE49-F238E27FC236}">
                <a16:creationId xmlns:a16="http://schemas.microsoft.com/office/drawing/2014/main" id="{B2D32F23-EA99-505F-DD42-6088857F407F}"/>
              </a:ext>
            </a:extLst>
          </p:cNvPr>
          <p:cNvSpPr/>
          <p:nvPr/>
        </p:nvSpPr>
        <p:spPr>
          <a:xfrm>
            <a:off x="6499421" y="4442466"/>
            <a:ext cx="3315139" cy="208493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zh-TW" altLang="en-US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挑選</a:t>
            </a:r>
            <a:r>
              <a:rPr lang="en-US" altLang="zh-TW" sz="24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bags, rounds</a:t>
            </a:r>
            <a:endParaRPr lang="en-US" altLang="zh-TW" sz="1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63" name="Text 5">
            <a:extLst>
              <a:ext uri="{FF2B5EF4-FFF2-40B4-BE49-F238E27FC236}">
                <a16:creationId xmlns:a16="http://schemas.microsoft.com/office/drawing/2014/main" id="{11BCA0DF-1600-795B-79CC-C5E1374EFE8D}"/>
              </a:ext>
            </a:extLst>
          </p:cNvPr>
          <p:cNvSpPr/>
          <p:nvPr/>
        </p:nvSpPr>
        <p:spPr>
          <a:xfrm>
            <a:off x="6520928" y="4488432"/>
            <a:ext cx="3871314" cy="134221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en-US" altLang="zh-TW" sz="2000" dirty="0" err="1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outer_bags</a:t>
            </a:r>
            <a:r>
              <a:rPr lang="en-US" altLang="zh-TW" sz="2000" dirty="0">
                <a:solidFill>
                  <a:srgbClr val="5E7186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=12，max_rounds=30000。</a:t>
            </a:r>
            <a:endParaRPr lang="en-US" altLang="zh-TW" sz="1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A1085A2-61BD-90DC-BC42-9ACE1C645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69B018B-68E7-FCAB-5E1E-F6904EC18B3A}"/>
              </a:ext>
            </a:extLst>
          </p:cNvPr>
          <p:cNvSpPr/>
          <p:nvPr/>
        </p:nvSpPr>
        <p:spPr>
          <a:xfrm>
            <a:off x="426720" y="308610"/>
            <a:ext cx="6359248" cy="232468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/>
          <a:lstStyle/>
          <a:p>
            <a:pPr marL="0" indent="0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3400" b="1" dirty="0">
                <a:solidFill>
                  <a:srgbClr val="277DA1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Hyperparameter tuning</a:t>
            </a:r>
            <a:endParaRPr lang="en-US" sz="34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9E5904E-C451-6EE1-2290-AB8E55EAA733}"/>
              </a:ext>
            </a:extLst>
          </p:cNvPr>
          <p:cNvSpPr/>
          <p:nvPr/>
        </p:nvSpPr>
        <p:spPr>
          <a:xfrm>
            <a:off x="580746" y="871543"/>
            <a:ext cx="11338560" cy="507205"/>
          </a:xfrm>
          <a:prstGeom prst="rect">
            <a:avLst/>
          </a:prstGeom>
          <a:noFill/>
          <a:ln/>
        </p:spPr>
        <p:txBody>
          <a:bodyPr wrap="square" lIns="45720" tIns="18288" rIns="45720" bIns="18288" rtlCol="0" anchor="ctr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28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EBM </a:t>
            </a:r>
            <a:r>
              <a:rPr lang="en-US" sz="2800" b="1" dirty="0" err="1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參數</a:t>
            </a:r>
            <a:r>
              <a:rPr lang="zh-TW" altLang="en-US" sz="2800" b="1" dirty="0">
                <a:solidFill>
                  <a:srgbClr val="1E2D3A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最佳解</a:t>
            </a:r>
            <a:endParaRPr lang="en-US" sz="22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</p:txBody>
      </p:sp>
      <p:sp>
        <p:nvSpPr>
          <p:cNvPr id="43" name="Slide Number Placeholder 0">
            <a:extLst>
              <a:ext uri="{FF2B5EF4-FFF2-40B4-BE49-F238E27FC236}">
                <a16:creationId xmlns:a16="http://schemas.microsoft.com/office/drawing/2014/main" id="{ADAF50C0-A8D5-6E49-087A-96ED859A62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2840" y="66294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 wrap="square" anchor="ctr"/>
          <a:lstStyle>
            <a:lvl1pPr>
              <a:defRPr sz="700">
                <a:solidFill>
                  <a:srgbClr val="68809A"/>
                </a:solidFill>
                <a:latin typeface="Noto Sans CJK TC"/>
                <a:ea typeface="Noto Sans CJK TC"/>
                <a:cs typeface="Noto Sans CJK TC"/>
              </a:defRPr>
            </a:lvl1pPr>
          </a:lstStyle>
          <a:p>
            <a:pPr algn="l">
              <a:lnSpc>
                <a:spcPct val="150000"/>
              </a:lnSpc>
              <a:spcAft>
                <a:spcPts val="400"/>
              </a:spcAft>
            </a:pPr>
            <a:fld id="{F7021451-1387-4CA6-816F-3879F97B5CBC}" type="slidenum">
              <a:rPr lang="en-US" sz="1600" b="0" smtClean="0"/>
              <a:pPr algn="l">
                <a:lnSpc>
                  <a:spcPct val="150000"/>
                </a:lnSpc>
                <a:spcAft>
                  <a:spcPts val="400"/>
                </a:spcAft>
              </a:pPr>
              <a:t>9</a:t>
            </a:fld>
            <a:endParaRPr lang="en-US" sz="1600" dirty="0"/>
          </a:p>
        </p:txBody>
      </p:sp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7EF74E87-AD40-7A00-4C7B-CE45D04AD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50600"/>
              </p:ext>
            </p:extLst>
          </p:nvPr>
        </p:nvGraphicFramePr>
        <p:xfrm>
          <a:off x="497840" y="1709213"/>
          <a:ext cx="11504372" cy="45390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6845">
                  <a:extLst>
                    <a:ext uri="{9D8B030D-6E8A-4147-A177-3AD203B41FA5}">
                      <a16:colId xmlns:a16="http://schemas.microsoft.com/office/drawing/2014/main" val="2723782376"/>
                    </a:ext>
                  </a:extLst>
                </a:gridCol>
                <a:gridCol w="3205235">
                  <a:extLst>
                    <a:ext uri="{9D8B030D-6E8A-4147-A177-3AD203B41FA5}">
                      <a16:colId xmlns:a16="http://schemas.microsoft.com/office/drawing/2014/main" val="2307784129"/>
                    </a:ext>
                  </a:extLst>
                </a:gridCol>
                <a:gridCol w="1745447">
                  <a:extLst>
                    <a:ext uri="{9D8B030D-6E8A-4147-A177-3AD203B41FA5}">
                      <a16:colId xmlns:a16="http://schemas.microsoft.com/office/drawing/2014/main" val="1563278419"/>
                    </a:ext>
                  </a:extLst>
                </a:gridCol>
                <a:gridCol w="3276845">
                  <a:extLst>
                    <a:ext uri="{9D8B030D-6E8A-4147-A177-3AD203B41FA5}">
                      <a16:colId xmlns:a16="http://schemas.microsoft.com/office/drawing/2014/main" val="3727939503"/>
                    </a:ext>
                  </a:extLst>
                </a:gridCol>
              </a:tblGrid>
              <a:tr h="754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參數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測試範圍</a:t>
                      </a:r>
                      <a:r>
                        <a:rPr lang="en-US" altLang="zh-TW" sz="2400" b="1" dirty="0">
                          <a:solidFill>
                            <a:srgbClr val="1E2D3A"/>
                          </a:solidFill>
                        </a:rPr>
                        <a:t> / </a:t>
                      </a: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設定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最後選擇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概念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87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pos_weight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1E2D3A"/>
                          </a:solidFill>
                        </a:rPr>
                        <a:t>1, sqrt(neg/pos), 2, 4, 6, ratio</a:t>
                      </a:r>
                      <a:endParaRPr lang="en-US" altLang="zh-TW" sz="240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E76F51"/>
                          </a:solidFill>
                        </a:rPr>
                        <a:t>6.5569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1E2D3A"/>
                          </a:solidFill>
                        </a:rPr>
                        <a:t>讓 IDH </a:t>
                      </a: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樣本在</a:t>
                      </a:r>
                      <a:r>
                        <a:rPr lang="en-US" altLang="zh-TW" sz="2400" b="1" dirty="0">
                          <a:solidFill>
                            <a:srgbClr val="1E2D3A"/>
                          </a:solidFill>
                        </a:rPr>
                        <a:t> loss </a:t>
                      </a: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中更重要</a:t>
                      </a:r>
                      <a:endParaRPr lang="en-US" altLang="zh-TW" sz="240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2106"/>
                  </a:ext>
                </a:extLst>
              </a:tr>
              <a:tr h="845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1E2D3A"/>
                          </a:solidFill>
                        </a:rPr>
                        <a:t>interactions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1E2D3A"/>
                          </a:solidFill>
                        </a:rPr>
                        <a:t>0 或 3x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E76F51"/>
                          </a:solidFill>
                        </a:rPr>
                        <a:t>0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先保留主效應，提升可解釋穩定性</a:t>
                      </a:r>
                      <a:endParaRPr lang="en-US" altLang="zh-TW" sz="240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547437"/>
                  </a:ext>
                </a:extLst>
              </a:tr>
              <a:tr h="754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min_samples_leaf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1E2D3A"/>
                          </a:solidFill>
                        </a:rPr>
                        <a:t>4, 8, 16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E76F51"/>
                          </a:solidFill>
                        </a:rPr>
                        <a:t>8</a:t>
                      </a:r>
                      <a:endParaRPr lang="en-US" altLang="zh-TW" sz="240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控制每個</a:t>
                      </a:r>
                      <a:r>
                        <a:rPr lang="en-US" altLang="zh-TW" sz="2400" b="1" dirty="0">
                          <a:solidFill>
                            <a:srgbClr val="1E2D3A"/>
                          </a:solidFill>
                        </a:rPr>
                        <a:t> bin </a:t>
                      </a: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至少樣本量，降低雜訊</a:t>
                      </a:r>
                      <a:endParaRPr lang="en-US" altLang="zh-TW" sz="240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845"/>
                  </a:ext>
                </a:extLst>
              </a:tr>
              <a:tr h="814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learning_rate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1E2D3A"/>
                          </a:solidFill>
                        </a:rPr>
                        <a:t>0.01, 0.015, 0.03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E76F51"/>
                          </a:solidFill>
                        </a:rPr>
                        <a:t>0.015</a:t>
                      </a:r>
                      <a:endParaRPr lang="en-US" altLang="zh-TW" sz="2400" dirty="0"/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err="1">
                          <a:solidFill>
                            <a:srgbClr val="1E2D3A"/>
                          </a:solidFill>
                        </a:rPr>
                        <a:t>每輪更新幅度，不</a:t>
                      </a:r>
                      <a:r>
                        <a:rPr lang="zh-TW" altLang="en-US" sz="2400" b="1" dirty="0">
                          <a:solidFill>
                            <a:srgbClr val="1E2D3A"/>
                          </a:solidFill>
                        </a:rPr>
                        <a:t>過</a:t>
                      </a:r>
                      <a:r>
                        <a:rPr lang="en-US" altLang="zh-TW" sz="2400" b="1" dirty="0">
                          <a:solidFill>
                            <a:srgbClr val="1E2D3A"/>
                          </a:solidFill>
                        </a:rPr>
                        <a:t>大</a:t>
                      </a:r>
                      <a:endParaRPr lang="en-US" altLang="zh-TW" sz="2400" dirty="0">
                        <a:latin typeface="Noto Sans TC" panose="020B0200000000000000" pitchFamily="34" charset="-120"/>
                        <a:ea typeface="Noto Sans TC" panose="020B02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17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86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ans CJK T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CJK T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8891</TotalTime>
  <Words>661</Words>
  <Application>Microsoft Office PowerPoint</Application>
  <PresentationFormat>寬螢幕</PresentationFormat>
  <Paragraphs>224</Paragraphs>
  <Slides>16</Slides>
  <Notes>16</Notes>
  <HiddenSlides>3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Noto Sans CJK TC</vt:lpstr>
      <vt:lpstr>Noto Sans TC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NCKU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基於 EBM 可解釋性模型與 LLM 輔助之臨床 AI 查房系統</dc:title>
  <dc:subject>EBM 可解釋性模型與 LLM 臨床查房系統</dc:subject>
  <dc:creator>OpenAI</dc:creator>
  <cp:lastModifiedBy>楷軒 黃</cp:lastModifiedBy>
  <cp:revision>19</cp:revision>
  <dcterms:created xsi:type="dcterms:W3CDTF">2026-05-24T05:21:59Z</dcterms:created>
  <dcterms:modified xsi:type="dcterms:W3CDTF">2026-06-11T16:02:35Z</dcterms:modified>
</cp:coreProperties>
</file>