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5" r:id="rId10"/>
    <p:sldId id="266" r:id="rId11"/>
    <p:sldId id="269" r:id="rId12"/>
    <p:sldId id="270" r:id="rId13"/>
    <p:sldId id="271" r:id="rId14"/>
    <p:sldId id="272" r:id="rId15"/>
    <p:sldId id="274" r:id="rId16"/>
    <p:sldId id="275" r:id="rId17"/>
    <p:sldId id="276" r:id="rId18"/>
    <p:sldId id="277" r:id="rId1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0"/>
  </p:normalViewPr>
  <p:slideViewPr>
    <p:cSldViewPr snapToGrid="0" snapToObjects="1">
      <p:cViewPr varScale="1">
        <p:scale>
          <a:sx n="146" d="100"/>
          <a:sy n="146"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39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jpe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hyperlink" Target="https://arxiv.org/abs/2507.06261" TargetMode="External"/><Relationship Id="rId3" Type="http://schemas.openxmlformats.org/officeDocument/2006/relationships/hyperlink" Target="https://doi.org/10.1086/225469" TargetMode="External"/><Relationship Id="rId7" Type="http://schemas.openxmlformats.org/officeDocument/2006/relationships/hyperlink" Target="https://doi.org/10.1007/978-3-319-93417-4_38" TargetMode="External"/><Relationship Id="rId2" Type="http://schemas.openxmlformats.org/officeDocument/2006/relationships/hyperlink" Target="https://doi.org/10.1002/j.1538-7305.1948.tb01338.x" TargetMode="External"/><Relationship Id="rId1" Type="http://schemas.openxmlformats.org/officeDocument/2006/relationships/slideLayout" Target="../slideLayouts/slideLayout1.xml"/><Relationship Id="rId6" Type="http://schemas.openxmlformats.org/officeDocument/2006/relationships/hyperlink" Target="https://arxiv.org/abs/1902.10197" TargetMode="External"/><Relationship Id="rId5" Type="http://schemas.openxmlformats.org/officeDocument/2006/relationships/hyperlink" Target="https://doi.org/10.1613/jair.460" TargetMode="External"/><Relationship Id="rId4" Type="http://schemas.openxmlformats.org/officeDocument/2006/relationships/hyperlink" Target="https://doi.org/10.1109/TSSC.1968.30013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1071563" y="599405"/>
            <a:ext cx="7000875" cy="1462516"/>
          </a:xfrm>
          <a:prstGeom prst="rect">
            <a:avLst/>
          </a:prstGeom>
          <a:noFill/>
          <a:ln/>
        </p:spPr>
        <p:txBody>
          <a:bodyPr wrap="square" lIns="0" tIns="0" rIns="0" bIns="0" rtlCol="0" anchor="t">
            <a:spAutoFit/>
          </a:bodyPr>
          <a:lstStyle/>
          <a:p>
            <a:pPr marL="0" indent="0" algn="ctr">
              <a:lnSpc>
                <a:spcPct val="96000"/>
              </a:lnSpc>
              <a:buNone/>
            </a:pPr>
            <a:r>
              <a:rPr lang="en-US" sz="3300" b="1" dirty="0">
                <a:latin typeface="Inter ExtraBold" pitchFamily="34" charset="0"/>
                <a:ea typeface="Inter ExtraBold" pitchFamily="34" charset="-122"/>
                <a:cs typeface="Inter ExtraBold" pitchFamily="34" charset="-120"/>
              </a:rPr>
              <a:t>From Names to Networks: Generative AI for Discovering the Shortest Real-World Connections</a:t>
            </a:r>
            <a:endParaRPr lang="en-US" sz="3300" dirty="0"/>
          </a:p>
        </p:txBody>
      </p:sp>
      <p:sp>
        <p:nvSpPr>
          <p:cNvPr id="4" name="Text 1"/>
          <p:cNvSpPr/>
          <p:nvPr/>
        </p:nvSpPr>
        <p:spPr>
          <a:xfrm>
            <a:off x="1071563" y="3022476"/>
            <a:ext cx="7000875" cy="261610"/>
          </a:xfrm>
          <a:prstGeom prst="rect">
            <a:avLst/>
          </a:prstGeom>
          <a:noFill/>
          <a:ln/>
        </p:spPr>
        <p:txBody>
          <a:bodyPr wrap="square" lIns="0" tIns="0" rIns="0" bIns="0" rtlCol="0" anchor="t">
            <a:spAutoFit/>
          </a:bodyPr>
          <a:lstStyle/>
          <a:p>
            <a:pPr marL="0" indent="0" algn="ctr">
              <a:buNone/>
            </a:pPr>
            <a:endParaRPr lang="en-US" sz="1700" dirty="0"/>
          </a:p>
        </p:txBody>
      </p:sp>
      <p:sp>
        <p:nvSpPr>
          <p:cNvPr id="5" name="Text 2"/>
          <p:cNvSpPr/>
          <p:nvPr/>
        </p:nvSpPr>
        <p:spPr>
          <a:xfrm>
            <a:off x="1714500" y="4074393"/>
            <a:ext cx="2714625" cy="164306"/>
          </a:xfrm>
          <a:prstGeom prst="rect">
            <a:avLst/>
          </a:prstGeom>
          <a:noFill/>
          <a:ln/>
        </p:spPr>
        <p:txBody>
          <a:bodyPr wrap="square" lIns="0" tIns="0" rIns="0" bIns="0" rtlCol="0" anchor="t">
            <a:spAutoFit/>
          </a:bodyPr>
          <a:lstStyle/>
          <a:p>
            <a:pPr marL="0" indent="0" algn="ctr">
              <a:buNone/>
            </a:pPr>
            <a:r>
              <a:rPr lang="en-US" sz="850" kern="0" spc="1" dirty="0">
                <a:solidFill>
                  <a:srgbClr val="64748B"/>
                </a:solidFill>
                <a:latin typeface="Inter" pitchFamily="34" charset="0"/>
                <a:ea typeface="Inter" pitchFamily="34" charset="-122"/>
                <a:cs typeface="Inter" pitchFamily="34" charset="-120"/>
              </a:rPr>
              <a:t>指導教授</a:t>
            </a:r>
            <a:endParaRPr lang="en-US" sz="850" dirty="0"/>
          </a:p>
        </p:txBody>
      </p:sp>
      <p:sp>
        <p:nvSpPr>
          <p:cNvPr id="6" name="Text 3"/>
          <p:cNvSpPr/>
          <p:nvPr/>
        </p:nvSpPr>
        <p:spPr>
          <a:xfrm>
            <a:off x="1714500" y="4295849"/>
            <a:ext cx="2714625" cy="184666"/>
          </a:xfrm>
          <a:prstGeom prst="rect">
            <a:avLst/>
          </a:prstGeom>
          <a:noFill/>
          <a:ln/>
        </p:spPr>
        <p:txBody>
          <a:bodyPr wrap="square" lIns="0" tIns="0" rIns="0" bIns="0" rtlCol="0" anchor="t">
            <a:spAutoFit/>
          </a:bodyPr>
          <a:lstStyle/>
          <a:p>
            <a:pPr marL="0" indent="0" algn="ctr">
              <a:buNone/>
            </a:pPr>
            <a:r>
              <a:rPr lang="en-US" sz="1200" dirty="0">
                <a:latin typeface="Inter SemiBold" pitchFamily="34" charset="0"/>
                <a:ea typeface="Inter SemiBold" pitchFamily="34" charset="-122"/>
                <a:cs typeface="Inter SemiBold" pitchFamily="34" charset="-120"/>
              </a:rPr>
              <a:t>李政德 教授</a:t>
            </a:r>
            <a:endParaRPr lang="en-US" sz="1200" dirty="0"/>
          </a:p>
        </p:txBody>
      </p:sp>
      <p:sp>
        <p:nvSpPr>
          <p:cNvPr id="7" name="Text 4"/>
          <p:cNvSpPr/>
          <p:nvPr/>
        </p:nvSpPr>
        <p:spPr>
          <a:xfrm>
            <a:off x="4714875" y="4074393"/>
            <a:ext cx="2714625" cy="164306"/>
          </a:xfrm>
          <a:prstGeom prst="rect">
            <a:avLst/>
          </a:prstGeom>
          <a:noFill/>
          <a:ln/>
        </p:spPr>
        <p:txBody>
          <a:bodyPr wrap="square" lIns="0" tIns="0" rIns="0" bIns="0" rtlCol="0" anchor="t">
            <a:spAutoFit/>
          </a:bodyPr>
          <a:lstStyle/>
          <a:p>
            <a:pPr marL="0" indent="0" algn="ctr">
              <a:buNone/>
            </a:pPr>
            <a:r>
              <a:rPr lang="en-US" sz="850" kern="0" spc="1" dirty="0">
                <a:solidFill>
                  <a:srgbClr val="64748B"/>
                </a:solidFill>
                <a:latin typeface="Inter" pitchFamily="34" charset="0"/>
                <a:ea typeface="Inter" pitchFamily="34" charset="-122"/>
                <a:cs typeface="Inter" pitchFamily="34" charset="-120"/>
              </a:rPr>
              <a:t>學生</a:t>
            </a:r>
            <a:endParaRPr lang="en-US" sz="850" dirty="0"/>
          </a:p>
        </p:txBody>
      </p:sp>
      <p:sp>
        <p:nvSpPr>
          <p:cNvPr id="8" name="Text 5"/>
          <p:cNvSpPr/>
          <p:nvPr/>
        </p:nvSpPr>
        <p:spPr>
          <a:xfrm>
            <a:off x="4714875" y="4295849"/>
            <a:ext cx="2714625" cy="184666"/>
          </a:xfrm>
          <a:prstGeom prst="rect">
            <a:avLst/>
          </a:prstGeom>
          <a:noFill/>
          <a:ln/>
        </p:spPr>
        <p:txBody>
          <a:bodyPr wrap="square" lIns="0" tIns="0" rIns="0" bIns="0" rtlCol="0" anchor="t">
            <a:spAutoFit/>
          </a:bodyPr>
          <a:lstStyle/>
          <a:p>
            <a:pPr marL="0" indent="0" algn="ctr">
              <a:buNone/>
            </a:pPr>
            <a:r>
              <a:rPr lang="en-US" sz="1200" dirty="0">
                <a:latin typeface="Inter SemiBold" pitchFamily="34" charset="0"/>
                <a:ea typeface="Inter SemiBold" pitchFamily="34" charset="-122"/>
                <a:cs typeface="Inter SemiBold" pitchFamily="34" charset="-120"/>
              </a:rPr>
              <a:t>鄭爲元</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4399434"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Confusion Matrix: Performance Analysis</a:t>
            </a:r>
            <a:endParaRPr lang="en-US" sz="1600" dirty="0"/>
          </a:p>
        </p:txBody>
      </p:sp>
      <p:pic>
        <p:nvPicPr>
          <p:cNvPr id="5" name="Image 1" descr="preencoded.png"/>
          <p:cNvPicPr>
            <a:picLocks noChangeAspect="1"/>
          </p:cNvPicPr>
          <p:nvPr/>
        </p:nvPicPr>
        <p:blipFill>
          <a:blip r:embed="rId4"/>
          <a:stretch>
            <a:fillRect/>
          </a:stretch>
        </p:blipFill>
        <p:spPr>
          <a:xfrm>
            <a:off x="2343150" y="2199382"/>
            <a:ext cx="457200" cy="457200"/>
          </a:xfrm>
          <a:prstGeom prst="rect">
            <a:avLst/>
          </a:prstGeom>
        </p:spPr>
      </p:pic>
      <p:sp>
        <p:nvSpPr>
          <p:cNvPr id="6" name="Text 2"/>
          <p:cNvSpPr/>
          <p:nvPr/>
        </p:nvSpPr>
        <p:spPr>
          <a:xfrm>
            <a:off x="1657406" y="2799457"/>
            <a:ext cx="1828688" cy="248245"/>
          </a:xfrm>
          <a:prstGeom prst="rect">
            <a:avLst/>
          </a:prstGeom>
          <a:noFill/>
          <a:ln/>
        </p:spPr>
        <p:txBody>
          <a:bodyPr wrap="square" lIns="0" tIns="0" rIns="0" bIns="0" rtlCol="0" anchor="t">
            <a:spAutoFit/>
          </a:bodyPr>
          <a:lstStyle/>
          <a:p>
            <a:pPr marL="0" indent="0" algn="ctr">
              <a:buNone/>
            </a:pPr>
            <a:r>
              <a:rPr lang="en-US" sz="1200" dirty="0">
                <a:solidFill>
                  <a:srgbClr val="64748B"/>
                </a:solidFill>
                <a:latin typeface="Inter SemiBold" pitchFamily="34" charset="0"/>
                <a:ea typeface="Inter SemiBold" pitchFamily="34" charset="-122"/>
                <a:cs typeface="Inter SemiBold" pitchFamily="34" charset="-120"/>
              </a:rPr>
              <a:t>[ Confusion Matrix 圖 ]</a:t>
            </a:r>
            <a:endParaRPr lang="en-US" sz="1200" dirty="0"/>
          </a:p>
        </p:txBody>
      </p:sp>
      <p:sp>
        <p:nvSpPr>
          <p:cNvPr id="7" name="Text 3"/>
          <p:cNvSpPr/>
          <p:nvPr/>
        </p:nvSpPr>
        <p:spPr>
          <a:xfrm>
            <a:off x="1657406" y="3119140"/>
            <a:ext cx="1828688" cy="164306"/>
          </a:xfrm>
          <a:prstGeom prst="rect">
            <a:avLst/>
          </a:prstGeom>
          <a:noFill/>
          <a:ln/>
        </p:spPr>
        <p:txBody>
          <a:bodyPr wrap="square" lIns="0" tIns="0" rIns="0" bIns="0" rtlCol="0" anchor="t">
            <a:spAutoFit/>
          </a:bodyPr>
          <a:lstStyle/>
          <a:p>
            <a:pPr marL="0" indent="0" algn="ctr">
              <a:buNone/>
            </a:pPr>
            <a:r>
              <a:rPr lang="en-US" sz="850" dirty="0">
                <a:solidFill>
                  <a:srgbClr val="64748B"/>
                </a:solidFill>
                <a:latin typeface="Inter" pitchFamily="34" charset="0"/>
                <a:ea typeface="Inter" pitchFamily="34" charset="-122"/>
                <a:cs typeface="Inter" pitchFamily="34" charset="-120"/>
              </a:rPr>
              <a:t>展示 TP, FP, FN, TN 的實驗分佈</a:t>
            </a:r>
            <a:endParaRPr lang="en-US" sz="850" dirty="0"/>
          </a:p>
        </p:txBody>
      </p:sp>
      <p:sp>
        <p:nvSpPr>
          <p:cNvPr id="8" name="Shape 4"/>
          <p:cNvSpPr/>
          <p:nvPr/>
        </p:nvSpPr>
        <p:spPr>
          <a:xfrm>
            <a:off x="5143500" y="1134070"/>
            <a:ext cx="1714500" cy="857250"/>
          </a:xfrm>
          <a:prstGeom prst="rect">
            <a:avLst/>
          </a:prstGeom>
          <a:solidFill>
            <a:srgbClr val="F1F5F9"/>
          </a:solidFill>
          <a:ln/>
        </p:spPr>
        <p:txBody>
          <a:bodyPr/>
          <a:lstStyle/>
          <a:p>
            <a:endParaRPr lang="zh-TW" altLang="en-US"/>
          </a:p>
        </p:txBody>
      </p:sp>
      <p:sp>
        <p:nvSpPr>
          <p:cNvPr id="9" name="Shape 5"/>
          <p:cNvSpPr/>
          <p:nvPr/>
        </p:nvSpPr>
        <p:spPr>
          <a:xfrm>
            <a:off x="5143500" y="1134070"/>
            <a:ext cx="28575" cy="857250"/>
          </a:xfrm>
          <a:prstGeom prst="rect">
            <a:avLst/>
          </a:prstGeom>
          <a:solidFill>
            <a:srgbClr val="2563EB"/>
          </a:solidFill>
          <a:ln/>
        </p:spPr>
        <p:txBody>
          <a:bodyPr/>
          <a:lstStyle/>
          <a:p>
            <a:endParaRPr lang="zh-TW" altLang="en-US"/>
          </a:p>
        </p:txBody>
      </p:sp>
      <p:sp>
        <p:nvSpPr>
          <p:cNvPr id="10" name="Text 6"/>
          <p:cNvSpPr/>
          <p:nvPr/>
        </p:nvSpPr>
        <p:spPr>
          <a:xfrm>
            <a:off x="5286375" y="1276945"/>
            <a:ext cx="1428750" cy="146447"/>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True Positive (TP)</a:t>
            </a:r>
            <a:endParaRPr lang="en-US" sz="900" dirty="0"/>
          </a:p>
        </p:txBody>
      </p:sp>
      <p:sp>
        <p:nvSpPr>
          <p:cNvPr id="11" name="Text 7"/>
          <p:cNvSpPr/>
          <p:nvPr/>
        </p:nvSpPr>
        <p:spPr>
          <a:xfrm>
            <a:off x="5286375" y="1480542"/>
            <a:ext cx="1428750" cy="420002"/>
          </a:xfrm>
          <a:prstGeom prst="rect">
            <a:avLst/>
          </a:prstGeom>
          <a:noFill/>
          <a:ln/>
        </p:spPr>
        <p:txBody>
          <a:bodyPr wrap="square" lIns="0" tIns="0" rIns="0" bIns="0" rtlCol="0" anchor="t">
            <a:spAutoFit/>
          </a:bodyPr>
          <a:lstStyle/>
          <a:p>
            <a:pPr marL="0" indent="0" algn="l">
              <a:lnSpc>
                <a:spcPct val="112000"/>
              </a:lnSpc>
              <a:buNone/>
            </a:pPr>
            <a:r>
              <a:rPr lang="en-US" sz="750" dirty="0">
                <a:solidFill>
                  <a:srgbClr val="64748B"/>
                </a:solidFill>
                <a:latin typeface="Inter" pitchFamily="34" charset="0"/>
                <a:ea typeface="Inter" pitchFamily="34" charset="-122"/>
                <a:cs typeface="Inter" pitchFamily="34" charset="-120"/>
              </a:rPr>
              <a:t>正確預測為正例：實際存在關係，且系統成功發現並建立連結。</a:t>
            </a:r>
            <a:endParaRPr lang="en-US" sz="750" dirty="0"/>
          </a:p>
        </p:txBody>
      </p:sp>
      <p:sp>
        <p:nvSpPr>
          <p:cNvPr id="12" name="Shape 8"/>
          <p:cNvSpPr/>
          <p:nvPr/>
        </p:nvSpPr>
        <p:spPr>
          <a:xfrm>
            <a:off x="7000875" y="1134070"/>
            <a:ext cx="1714500" cy="857250"/>
          </a:xfrm>
          <a:prstGeom prst="rect">
            <a:avLst/>
          </a:prstGeom>
          <a:solidFill>
            <a:srgbClr val="F1F5F9"/>
          </a:solidFill>
          <a:ln/>
        </p:spPr>
        <p:txBody>
          <a:bodyPr/>
          <a:lstStyle/>
          <a:p>
            <a:endParaRPr lang="zh-TW" altLang="en-US"/>
          </a:p>
        </p:txBody>
      </p:sp>
      <p:sp>
        <p:nvSpPr>
          <p:cNvPr id="13" name="Shape 9"/>
          <p:cNvSpPr/>
          <p:nvPr/>
        </p:nvSpPr>
        <p:spPr>
          <a:xfrm>
            <a:off x="7000875" y="1134070"/>
            <a:ext cx="28575" cy="857250"/>
          </a:xfrm>
          <a:prstGeom prst="rect">
            <a:avLst/>
          </a:prstGeom>
          <a:solidFill>
            <a:srgbClr val="2563EB"/>
          </a:solidFill>
          <a:ln/>
        </p:spPr>
        <p:txBody>
          <a:bodyPr/>
          <a:lstStyle/>
          <a:p>
            <a:endParaRPr lang="zh-TW" altLang="en-US"/>
          </a:p>
        </p:txBody>
      </p:sp>
      <p:sp>
        <p:nvSpPr>
          <p:cNvPr id="14" name="Text 10"/>
          <p:cNvSpPr/>
          <p:nvPr/>
        </p:nvSpPr>
        <p:spPr>
          <a:xfrm>
            <a:off x="7143750" y="1276945"/>
            <a:ext cx="1428750" cy="146447"/>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False Positive (FP)</a:t>
            </a:r>
            <a:endParaRPr lang="en-US" sz="900" dirty="0"/>
          </a:p>
        </p:txBody>
      </p:sp>
      <p:sp>
        <p:nvSpPr>
          <p:cNvPr id="15" name="Text 11"/>
          <p:cNvSpPr/>
          <p:nvPr/>
        </p:nvSpPr>
        <p:spPr>
          <a:xfrm>
            <a:off x="7143750" y="1480542"/>
            <a:ext cx="1428750" cy="280002"/>
          </a:xfrm>
          <a:prstGeom prst="rect">
            <a:avLst/>
          </a:prstGeom>
          <a:noFill/>
          <a:ln/>
        </p:spPr>
        <p:txBody>
          <a:bodyPr wrap="square" lIns="0" tIns="0" rIns="0" bIns="0" rtlCol="0" anchor="t">
            <a:spAutoFit/>
          </a:bodyPr>
          <a:lstStyle/>
          <a:p>
            <a:pPr marL="0" indent="0" algn="l">
              <a:lnSpc>
                <a:spcPct val="112000"/>
              </a:lnSpc>
              <a:buNone/>
            </a:pPr>
            <a:r>
              <a:rPr lang="en-US" sz="750" dirty="0">
                <a:solidFill>
                  <a:srgbClr val="64748B"/>
                </a:solidFill>
                <a:latin typeface="Inter" pitchFamily="34" charset="0"/>
                <a:ea typeface="Inter" pitchFamily="34" charset="-122"/>
                <a:cs typeface="Inter" pitchFamily="34" charset="-120"/>
              </a:rPr>
              <a:t>錯誤預測為正例：實際無關係，但系統因幻覺或誤判建立連結。</a:t>
            </a:r>
            <a:endParaRPr lang="en-US" sz="750" dirty="0"/>
          </a:p>
        </p:txBody>
      </p:sp>
      <p:sp>
        <p:nvSpPr>
          <p:cNvPr id="16" name="Shape 12"/>
          <p:cNvSpPr/>
          <p:nvPr/>
        </p:nvSpPr>
        <p:spPr>
          <a:xfrm>
            <a:off x="5143500" y="2134195"/>
            <a:ext cx="1714500" cy="857250"/>
          </a:xfrm>
          <a:prstGeom prst="rect">
            <a:avLst/>
          </a:prstGeom>
          <a:solidFill>
            <a:srgbClr val="F1F5F9"/>
          </a:solidFill>
          <a:ln/>
        </p:spPr>
        <p:txBody>
          <a:bodyPr/>
          <a:lstStyle/>
          <a:p>
            <a:endParaRPr lang="zh-TW" altLang="en-US"/>
          </a:p>
        </p:txBody>
      </p:sp>
      <p:sp>
        <p:nvSpPr>
          <p:cNvPr id="17" name="Shape 13"/>
          <p:cNvSpPr/>
          <p:nvPr/>
        </p:nvSpPr>
        <p:spPr>
          <a:xfrm>
            <a:off x="5143500" y="2134195"/>
            <a:ext cx="28575" cy="857250"/>
          </a:xfrm>
          <a:prstGeom prst="rect">
            <a:avLst/>
          </a:prstGeom>
          <a:solidFill>
            <a:srgbClr val="2563EB"/>
          </a:solidFill>
          <a:ln/>
        </p:spPr>
        <p:txBody>
          <a:bodyPr/>
          <a:lstStyle/>
          <a:p>
            <a:endParaRPr lang="zh-TW" altLang="en-US"/>
          </a:p>
        </p:txBody>
      </p:sp>
      <p:sp>
        <p:nvSpPr>
          <p:cNvPr id="18" name="Text 14"/>
          <p:cNvSpPr/>
          <p:nvPr/>
        </p:nvSpPr>
        <p:spPr>
          <a:xfrm>
            <a:off x="5286375" y="2277070"/>
            <a:ext cx="1428750" cy="146447"/>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False Negative (FN)</a:t>
            </a:r>
            <a:endParaRPr lang="en-US" sz="900" dirty="0"/>
          </a:p>
        </p:txBody>
      </p:sp>
      <p:sp>
        <p:nvSpPr>
          <p:cNvPr id="19" name="Text 15"/>
          <p:cNvSpPr/>
          <p:nvPr/>
        </p:nvSpPr>
        <p:spPr>
          <a:xfrm>
            <a:off x="5286375" y="2480667"/>
            <a:ext cx="1428750" cy="420002"/>
          </a:xfrm>
          <a:prstGeom prst="rect">
            <a:avLst/>
          </a:prstGeom>
          <a:noFill/>
          <a:ln/>
        </p:spPr>
        <p:txBody>
          <a:bodyPr wrap="square" lIns="0" tIns="0" rIns="0" bIns="0" rtlCol="0" anchor="t">
            <a:spAutoFit/>
          </a:bodyPr>
          <a:lstStyle/>
          <a:p>
            <a:pPr marL="0" indent="0" algn="l">
              <a:lnSpc>
                <a:spcPct val="112000"/>
              </a:lnSpc>
              <a:buNone/>
            </a:pPr>
            <a:r>
              <a:rPr lang="en-US" sz="750" dirty="0">
                <a:solidFill>
                  <a:srgbClr val="64748B"/>
                </a:solidFill>
                <a:latin typeface="Inter" pitchFamily="34" charset="0"/>
                <a:ea typeface="Inter" pitchFamily="34" charset="-122"/>
                <a:cs typeface="Inter" pitchFamily="34" charset="-120"/>
              </a:rPr>
              <a:t>錯誤預測為負例：實際存在關係，但系統未能成功搜尋或推理出連結。</a:t>
            </a:r>
            <a:endParaRPr lang="en-US" sz="750" dirty="0"/>
          </a:p>
        </p:txBody>
      </p:sp>
      <p:sp>
        <p:nvSpPr>
          <p:cNvPr id="20" name="Shape 16"/>
          <p:cNvSpPr/>
          <p:nvPr/>
        </p:nvSpPr>
        <p:spPr>
          <a:xfrm>
            <a:off x="7000875" y="2134195"/>
            <a:ext cx="1714500" cy="857250"/>
          </a:xfrm>
          <a:prstGeom prst="rect">
            <a:avLst/>
          </a:prstGeom>
          <a:solidFill>
            <a:srgbClr val="F1F5F9"/>
          </a:solidFill>
          <a:ln/>
        </p:spPr>
        <p:txBody>
          <a:bodyPr/>
          <a:lstStyle/>
          <a:p>
            <a:endParaRPr lang="zh-TW" altLang="en-US"/>
          </a:p>
        </p:txBody>
      </p:sp>
      <p:sp>
        <p:nvSpPr>
          <p:cNvPr id="21" name="Shape 17"/>
          <p:cNvSpPr/>
          <p:nvPr/>
        </p:nvSpPr>
        <p:spPr>
          <a:xfrm>
            <a:off x="7000875" y="2134195"/>
            <a:ext cx="28575" cy="857250"/>
          </a:xfrm>
          <a:prstGeom prst="rect">
            <a:avLst/>
          </a:prstGeom>
          <a:solidFill>
            <a:srgbClr val="2563EB"/>
          </a:solidFill>
          <a:ln/>
        </p:spPr>
        <p:txBody>
          <a:bodyPr/>
          <a:lstStyle/>
          <a:p>
            <a:endParaRPr lang="zh-TW" altLang="en-US"/>
          </a:p>
        </p:txBody>
      </p:sp>
      <p:sp>
        <p:nvSpPr>
          <p:cNvPr id="22" name="Text 18"/>
          <p:cNvSpPr/>
          <p:nvPr/>
        </p:nvSpPr>
        <p:spPr>
          <a:xfrm>
            <a:off x="7143750" y="2277070"/>
            <a:ext cx="1428750" cy="146447"/>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True Negative (TN)</a:t>
            </a:r>
            <a:endParaRPr lang="en-US" sz="900" dirty="0"/>
          </a:p>
        </p:txBody>
      </p:sp>
      <p:sp>
        <p:nvSpPr>
          <p:cNvPr id="23" name="Text 19"/>
          <p:cNvSpPr/>
          <p:nvPr/>
        </p:nvSpPr>
        <p:spPr>
          <a:xfrm>
            <a:off x="7143750" y="2480667"/>
            <a:ext cx="1428750" cy="280002"/>
          </a:xfrm>
          <a:prstGeom prst="rect">
            <a:avLst/>
          </a:prstGeom>
          <a:noFill/>
          <a:ln/>
        </p:spPr>
        <p:txBody>
          <a:bodyPr wrap="square" lIns="0" tIns="0" rIns="0" bIns="0" rtlCol="0" anchor="t">
            <a:spAutoFit/>
          </a:bodyPr>
          <a:lstStyle/>
          <a:p>
            <a:pPr marL="0" indent="0" algn="l">
              <a:lnSpc>
                <a:spcPct val="112000"/>
              </a:lnSpc>
              <a:buNone/>
            </a:pPr>
            <a:r>
              <a:rPr lang="en-US" sz="750" dirty="0">
                <a:solidFill>
                  <a:srgbClr val="64748B"/>
                </a:solidFill>
                <a:latin typeface="Inter" pitchFamily="34" charset="0"/>
                <a:ea typeface="Inter" pitchFamily="34" charset="-122"/>
                <a:cs typeface="Inter" pitchFamily="34" charset="-120"/>
              </a:rPr>
              <a:t>正確預測為負例：實際無關係，且系統正確判斷為無連結。</a:t>
            </a:r>
            <a:endParaRPr lang="en-US" sz="750" dirty="0"/>
          </a:p>
        </p:txBody>
      </p:sp>
      <p:sp>
        <p:nvSpPr>
          <p:cNvPr id="24" name="Shape 20"/>
          <p:cNvSpPr/>
          <p:nvPr/>
        </p:nvSpPr>
        <p:spPr>
          <a:xfrm>
            <a:off x="5143500" y="3205758"/>
            <a:ext cx="3571875" cy="1741289"/>
          </a:xfrm>
          <a:prstGeom prst="rect">
            <a:avLst/>
          </a:prstGeom>
          <a:solidFill>
            <a:srgbClr val="EFF6FF"/>
          </a:solidFill>
          <a:ln/>
        </p:spPr>
        <p:txBody>
          <a:bodyPr/>
          <a:lstStyle/>
          <a:p>
            <a:endParaRPr lang="zh-TW" altLang="en-US"/>
          </a:p>
        </p:txBody>
      </p:sp>
      <p:sp>
        <p:nvSpPr>
          <p:cNvPr id="25" name="Shape 21"/>
          <p:cNvSpPr/>
          <p:nvPr/>
        </p:nvSpPr>
        <p:spPr>
          <a:xfrm>
            <a:off x="5143500" y="3205758"/>
            <a:ext cx="3571875" cy="28575"/>
          </a:xfrm>
          <a:prstGeom prst="rect">
            <a:avLst/>
          </a:prstGeom>
          <a:solidFill>
            <a:srgbClr val="3B82F6"/>
          </a:solidFill>
          <a:ln/>
        </p:spPr>
        <p:txBody>
          <a:bodyPr/>
          <a:lstStyle/>
          <a:p>
            <a:endParaRPr lang="zh-TW" altLang="en-US"/>
          </a:p>
        </p:txBody>
      </p:sp>
      <p:sp>
        <p:nvSpPr>
          <p:cNvPr id="26" name="Text 22"/>
          <p:cNvSpPr/>
          <p:nvPr/>
        </p:nvSpPr>
        <p:spPr>
          <a:xfrm>
            <a:off x="5357813" y="3384352"/>
            <a:ext cx="3143250" cy="226814"/>
          </a:xfrm>
          <a:prstGeom prst="rect">
            <a:avLst/>
          </a:prstGeom>
          <a:noFill/>
          <a:ln/>
        </p:spPr>
        <p:txBody>
          <a:bodyPr wrap="square" lIns="0" tIns="0" rIns="0" bIns="0" rtlCol="0" anchor="t">
            <a:spAutoFit/>
          </a:bodyPr>
          <a:lstStyle/>
          <a:p>
            <a:pPr marL="0" indent="0" algn="l">
              <a:buNone/>
            </a:pPr>
            <a:r>
              <a:rPr lang="en-US" sz="1100" b="1" dirty="0">
                <a:solidFill>
                  <a:srgbClr val="1E40AF"/>
                </a:solidFill>
                <a:latin typeface="Inter Bold" pitchFamily="34" charset="0"/>
                <a:ea typeface="Inter Bold" pitchFamily="34" charset="-122"/>
                <a:cs typeface="Inter Bold" pitchFamily="34" charset="-120"/>
              </a:rPr>
              <a:t>實驗結果分析</a:t>
            </a:r>
            <a:endParaRPr lang="en-US" sz="1100" dirty="0"/>
          </a:p>
        </p:txBody>
      </p:sp>
      <p:sp>
        <p:nvSpPr>
          <p:cNvPr id="27" name="Text 23"/>
          <p:cNvSpPr/>
          <p:nvPr/>
        </p:nvSpPr>
        <p:spPr>
          <a:xfrm>
            <a:off x="5469266" y="3718322"/>
            <a:ext cx="556243" cy="123111"/>
          </a:xfrm>
          <a:prstGeom prst="rect">
            <a:avLst/>
          </a:prstGeom>
          <a:noFill/>
          <a:ln/>
        </p:spPr>
        <p:txBody>
          <a:bodyPr wrap="none" lIns="0" tIns="0" rIns="0" bIns="0" rtlCol="0" anchor="t">
            <a:spAutoFit/>
          </a:bodyPr>
          <a:lstStyle/>
          <a:p>
            <a:pPr marL="0" indent="0" algn="l">
              <a:buNone/>
            </a:pPr>
            <a:r>
              <a:rPr lang="en-US" sz="800" b="1" dirty="0">
                <a:solidFill>
                  <a:srgbClr val="334155"/>
                </a:solidFill>
                <a:latin typeface="Inter Bold" pitchFamily="34" charset="0"/>
                <a:ea typeface="Inter Bold" pitchFamily="34" charset="-122"/>
                <a:cs typeface="Inter Bold" pitchFamily="34" charset="-120"/>
              </a:rPr>
              <a:t>高 </a:t>
            </a:r>
            <a:r>
              <a:rPr lang="en-US" altLang="zh-TW" sz="800" b="1" dirty="0">
                <a:solidFill>
                  <a:srgbClr val="334155"/>
                </a:solidFill>
                <a:latin typeface="Inter Bold" pitchFamily="34" charset="0"/>
                <a:ea typeface="Inter Bold" pitchFamily="34" charset="-122"/>
                <a:cs typeface="Inter Bold" pitchFamily="34" charset="-120"/>
              </a:rPr>
              <a:t>FP</a:t>
            </a:r>
            <a:r>
              <a:rPr lang="en-US" sz="800" b="1" dirty="0">
                <a:solidFill>
                  <a:srgbClr val="334155"/>
                </a:solidFill>
                <a:latin typeface="Inter Bold" pitchFamily="34" charset="0"/>
                <a:ea typeface="Inter Bold" pitchFamily="34" charset="-122"/>
                <a:cs typeface="Inter Bold" pitchFamily="34" charset="-120"/>
              </a:rPr>
              <a:t> 表現：</a:t>
            </a:r>
            <a:endParaRPr lang="en-US" sz="800" dirty="0"/>
          </a:p>
        </p:txBody>
      </p:sp>
      <p:sp>
        <p:nvSpPr>
          <p:cNvPr id="28" name="Text 24"/>
          <p:cNvSpPr/>
          <p:nvPr/>
        </p:nvSpPr>
        <p:spPr>
          <a:xfrm>
            <a:off x="6138156" y="3718322"/>
            <a:ext cx="2362907" cy="261610"/>
          </a:xfrm>
          <a:prstGeom prst="rect">
            <a:avLst/>
          </a:prstGeom>
          <a:noFill/>
          <a:ln/>
        </p:spPr>
        <p:txBody>
          <a:bodyPr wrap="square" lIns="0" tIns="0" rIns="0" bIns="0" rtlCol="0" anchor="t">
            <a:spAutoFit/>
          </a:bodyPr>
          <a:lstStyle/>
          <a:p>
            <a:pPr marL="0" indent="0" algn="l">
              <a:buNone/>
            </a:pPr>
            <a:r>
              <a:rPr lang="en-US" sz="850" dirty="0" err="1">
                <a:solidFill>
                  <a:srgbClr val="334155"/>
                </a:solidFill>
                <a:latin typeface="Inter" pitchFamily="34" charset="0"/>
                <a:ea typeface="Inter" pitchFamily="34" charset="-122"/>
                <a:cs typeface="Inter" pitchFamily="34" charset="-120"/>
              </a:rPr>
              <a:t>系統在</a:t>
            </a:r>
            <a:r>
              <a:rPr lang="zh-TW" altLang="en-US" sz="850" dirty="0">
                <a:solidFill>
                  <a:srgbClr val="334155"/>
                </a:solidFill>
                <a:latin typeface="Inter" pitchFamily="34" charset="0"/>
                <a:ea typeface="Inter" pitchFamily="34" charset="-122"/>
                <a:cs typeface="Inter" pitchFamily="34" charset="-120"/>
              </a:rPr>
              <a:t>封閉</a:t>
            </a:r>
            <a:r>
              <a:rPr lang="en-US" sz="850" dirty="0" err="1">
                <a:solidFill>
                  <a:srgbClr val="334155"/>
                </a:solidFill>
                <a:latin typeface="Inter" pitchFamily="34" charset="0"/>
                <a:ea typeface="Inter" pitchFamily="34" charset="-122"/>
                <a:cs typeface="Inter" pitchFamily="34" charset="-120"/>
              </a:rPr>
              <a:t>世界場景下展現了強大的關係發現能力</a:t>
            </a:r>
            <a:r>
              <a:rPr lang="en-US" sz="850" dirty="0">
                <a:solidFill>
                  <a:srgbClr val="334155"/>
                </a:solidFill>
                <a:latin typeface="Inter" pitchFamily="34" charset="0"/>
                <a:ea typeface="Inter" pitchFamily="34" charset="-122"/>
                <a:cs typeface="Inter" pitchFamily="34" charset="-120"/>
              </a:rPr>
              <a:t>。</a:t>
            </a:r>
            <a:endParaRPr lang="en-US" sz="850" dirty="0"/>
          </a:p>
        </p:txBody>
      </p:sp>
      <p:sp>
        <p:nvSpPr>
          <p:cNvPr id="29" name="Text 25"/>
          <p:cNvSpPr/>
          <p:nvPr/>
        </p:nvSpPr>
        <p:spPr>
          <a:xfrm>
            <a:off x="5333811" y="4124846"/>
            <a:ext cx="857607" cy="123111"/>
          </a:xfrm>
          <a:prstGeom prst="rect">
            <a:avLst/>
          </a:prstGeom>
          <a:noFill/>
          <a:ln/>
        </p:spPr>
        <p:txBody>
          <a:bodyPr wrap="none" lIns="0" tIns="0" rIns="0" bIns="0" rtlCol="0" anchor="t">
            <a:spAutoFit/>
          </a:bodyPr>
          <a:lstStyle/>
          <a:p>
            <a:pPr marL="0" indent="0" algn="l">
              <a:buNone/>
            </a:pPr>
            <a:r>
              <a:rPr lang="en-US" sz="800" b="1" dirty="0">
                <a:solidFill>
                  <a:srgbClr val="334155"/>
                </a:solidFill>
                <a:latin typeface="Inter Bold" pitchFamily="34" charset="0"/>
                <a:ea typeface="Inter Bold" pitchFamily="34" charset="-122"/>
                <a:cs typeface="Inter Bold" pitchFamily="34" charset="-120"/>
              </a:rPr>
              <a:t>F</a:t>
            </a:r>
            <a:r>
              <a:rPr lang="en-US" altLang="zh-TW" sz="800" b="1" dirty="0">
                <a:solidFill>
                  <a:srgbClr val="334155"/>
                </a:solidFill>
                <a:latin typeface="Inter Bold" pitchFamily="34" charset="0"/>
                <a:ea typeface="Inter Bold" pitchFamily="34" charset="-122"/>
                <a:cs typeface="Inter Bold" pitchFamily="34" charset="-120"/>
              </a:rPr>
              <a:t>N</a:t>
            </a:r>
            <a:r>
              <a:rPr lang="en-US" sz="800" b="1" dirty="0">
                <a:solidFill>
                  <a:srgbClr val="334155"/>
                </a:solidFill>
                <a:latin typeface="Inter Bold" pitchFamily="34" charset="0"/>
                <a:ea typeface="Inter Bold" pitchFamily="34" charset="-122"/>
                <a:cs typeface="Inter Bold" pitchFamily="34" charset="-120"/>
              </a:rPr>
              <a:t> </a:t>
            </a:r>
            <a:r>
              <a:rPr lang="zh-TW" altLang="en-US" sz="800" b="1" dirty="0">
                <a:solidFill>
                  <a:srgbClr val="334155"/>
                </a:solidFill>
                <a:latin typeface="Inter Bold" pitchFamily="34" charset="0"/>
                <a:ea typeface="Inter Bold" pitchFamily="34" charset="-122"/>
                <a:cs typeface="Inter Bold" pitchFamily="34" charset="-120"/>
              </a:rPr>
              <a:t>與</a:t>
            </a:r>
            <a:r>
              <a:rPr lang="en-US" altLang="zh-TW" sz="800" b="1" dirty="0">
                <a:solidFill>
                  <a:srgbClr val="334155"/>
                </a:solidFill>
                <a:latin typeface="Inter Bold" pitchFamily="34" charset="0"/>
                <a:ea typeface="Inter Bold" pitchFamily="34" charset="-122"/>
                <a:cs typeface="Inter Bold" pitchFamily="34" charset="-120"/>
              </a:rPr>
              <a:t>TP</a:t>
            </a:r>
            <a:r>
              <a:rPr lang="zh-TW" altLang="en-US" sz="800" b="1" dirty="0">
                <a:solidFill>
                  <a:srgbClr val="334155"/>
                </a:solidFill>
                <a:latin typeface="Inter Bold" pitchFamily="34" charset="0"/>
                <a:ea typeface="Inter Bold" pitchFamily="34" charset="-122"/>
                <a:cs typeface="Inter Bold" pitchFamily="34" charset="-120"/>
              </a:rPr>
              <a:t>較為不好</a:t>
            </a:r>
            <a:r>
              <a:rPr lang="en-US" sz="800" b="1" dirty="0">
                <a:solidFill>
                  <a:srgbClr val="334155"/>
                </a:solidFill>
                <a:latin typeface="Inter Bold" pitchFamily="34" charset="0"/>
                <a:ea typeface="Inter Bold" pitchFamily="34" charset="-122"/>
                <a:cs typeface="Inter Bold" pitchFamily="34" charset="-120"/>
              </a:rPr>
              <a:t>：</a:t>
            </a:r>
            <a:endParaRPr lang="en-US" sz="800" dirty="0"/>
          </a:p>
        </p:txBody>
      </p:sp>
      <p:sp>
        <p:nvSpPr>
          <p:cNvPr id="30" name="Text 26"/>
          <p:cNvSpPr/>
          <p:nvPr/>
        </p:nvSpPr>
        <p:spPr>
          <a:xfrm>
            <a:off x="6202087" y="4118372"/>
            <a:ext cx="2298976" cy="261610"/>
          </a:xfrm>
          <a:prstGeom prst="rect">
            <a:avLst/>
          </a:prstGeom>
          <a:noFill/>
          <a:ln/>
        </p:spPr>
        <p:txBody>
          <a:bodyPr wrap="square" lIns="0" tIns="0" rIns="0" bIns="0" rtlCol="0" anchor="t">
            <a:spAutoFit/>
          </a:bodyPr>
          <a:lstStyle/>
          <a:p>
            <a:pPr marL="0" indent="0" algn="l">
              <a:buNone/>
            </a:pPr>
            <a:r>
              <a:rPr lang="zh-TW" altLang="en-US" sz="850" dirty="0">
                <a:solidFill>
                  <a:srgbClr val="334155"/>
                </a:solidFill>
                <a:latin typeface="Inter" pitchFamily="34" charset="0"/>
                <a:ea typeface="Inter" pitchFamily="34" charset="-122"/>
              </a:rPr>
              <a:t>當測試資料即並非強連結或者是在開放世界，會出現判斷不清之問題。</a:t>
            </a:r>
            <a:endParaRPr lang="en-US" sz="850" dirty="0"/>
          </a:p>
        </p:txBody>
      </p:sp>
      <p:sp>
        <p:nvSpPr>
          <p:cNvPr id="31" name="Text 27"/>
          <p:cNvSpPr/>
          <p:nvPr/>
        </p:nvSpPr>
        <p:spPr>
          <a:xfrm>
            <a:off x="5469266" y="4518422"/>
            <a:ext cx="65" cy="123111"/>
          </a:xfrm>
          <a:prstGeom prst="rect">
            <a:avLst/>
          </a:prstGeom>
          <a:noFill/>
          <a:ln/>
        </p:spPr>
        <p:txBody>
          <a:bodyPr wrap="none" lIns="0" tIns="0" rIns="0" bIns="0" rtlCol="0" anchor="t">
            <a:spAutoFit/>
          </a:bodyPr>
          <a:lstStyle/>
          <a:p>
            <a:pPr marL="0" indent="0" algn="l">
              <a:buNone/>
            </a:pPr>
            <a:endParaRPr lang="en-US" sz="800" dirty="0"/>
          </a:p>
        </p:txBody>
      </p:sp>
      <p:sp>
        <p:nvSpPr>
          <p:cNvPr id="32" name="Text 28"/>
          <p:cNvSpPr/>
          <p:nvPr/>
        </p:nvSpPr>
        <p:spPr>
          <a:xfrm>
            <a:off x="6142286" y="4518422"/>
            <a:ext cx="2358777" cy="130805"/>
          </a:xfrm>
          <a:prstGeom prst="rect">
            <a:avLst/>
          </a:prstGeom>
          <a:noFill/>
          <a:ln/>
        </p:spPr>
        <p:txBody>
          <a:bodyPr wrap="square" lIns="0" tIns="0" rIns="0" bIns="0" rtlCol="0" anchor="t">
            <a:spAutoFit/>
          </a:bodyPr>
          <a:lstStyle/>
          <a:p>
            <a:pPr marL="0" indent="0" algn="l">
              <a:buNone/>
            </a:pPr>
            <a:endParaRPr lang="en-US" sz="850" dirty="0"/>
          </a:p>
        </p:txBody>
      </p:sp>
      <p:pic>
        <p:nvPicPr>
          <p:cNvPr id="33" name="圖片 32">
            <a:extLst>
              <a:ext uri="{FF2B5EF4-FFF2-40B4-BE49-F238E27FC236}">
                <a16:creationId xmlns:a16="http://schemas.microsoft.com/office/drawing/2014/main" id="{C6B602F6-2588-8949-131F-416987953D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 y="1900544"/>
            <a:ext cx="4032885" cy="15062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3" name="Text 0"/>
          <p:cNvSpPr/>
          <p:nvPr/>
        </p:nvSpPr>
        <p:spPr>
          <a:xfrm>
            <a:off x="428625" y="428625"/>
            <a:ext cx="4572558"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LLM Comparison: Competitive Landscape</a:t>
            </a:r>
            <a:endParaRPr lang="en-US" sz="1600" dirty="0"/>
          </a:p>
        </p:txBody>
      </p:sp>
      <p:sp>
        <p:nvSpPr>
          <p:cNvPr id="4" name="Shape 1"/>
          <p:cNvSpPr/>
          <p:nvPr/>
        </p:nvSpPr>
        <p:spPr>
          <a:xfrm>
            <a:off x="428625" y="1134070"/>
            <a:ext cx="8286750" cy="1285875"/>
          </a:xfrm>
          <a:prstGeom prst="rect">
            <a:avLst/>
          </a:prstGeom>
          <a:solidFill>
            <a:srgbClr val="FFFFFF"/>
          </a:solidFill>
          <a:ln/>
        </p:spPr>
        <p:txBody>
          <a:bodyPr/>
          <a:lstStyle/>
          <a:p>
            <a:endParaRPr lang="zh-TW" altLang="en-US"/>
          </a:p>
        </p:txBody>
      </p:sp>
      <p:sp>
        <p:nvSpPr>
          <p:cNvPr id="5" name="Shape 2"/>
          <p:cNvSpPr/>
          <p:nvPr/>
        </p:nvSpPr>
        <p:spPr>
          <a:xfrm>
            <a:off x="428625" y="1134070"/>
            <a:ext cx="8286750" cy="28575"/>
          </a:xfrm>
          <a:prstGeom prst="rect">
            <a:avLst/>
          </a:prstGeom>
          <a:solidFill>
            <a:srgbClr val="2563EB"/>
          </a:solidFill>
          <a:ln/>
        </p:spPr>
        <p:txBody>
          <a:bodyPr/>
          <a:lstStyle/>
          <a:p>
            <a:endParaRPr lang="zh-TW" altLang="en-US"/>
          </a:p>
        </p:txBody>
      </p:sp>
      <p:sp>
        <p:nvSpPr>
          <p:cNvPr id="6" name="Shape 3"/>
          <p:cNvSpPr/>
          <p:nvPr/>
        </p:nvSpPr>
        <p:spPr>
          <a:xfrm>
            <a:off x="1275187" y="1507331"/>
            <a:ext cx="571500" cy="571500"/>
          </a:xfrm>
          <a:prstGeom prst="rect">
            <a:avLst/>
          </a:prstGeom>
          <a:solidFill>
            <a:srgbClr val="F1F5F9"/>
          </a:solidFill>
          <a:ln/>
        </p:spPr>
        <p:txBody>
          <a:bodyPr/>
          <a:lstStyle/>
          <a:p>
            <a:endParaRPr lang="zh-TW" altLang="en-US"/>
          </a:p>
        </p:txBody>
      </p:sp>
      <p:pic>
        <p:nvPicPr>
          <p:cNvPr id="7" name="Image 1" descr="preencoded.png"/>
          <p:cNvPicPr>
            <a:picLocks noChangeAspect="1"/>
          </p:cNvPicPr>
          <p:nvPr/>
        </p:nvPicPr>
        <p:blipFill>
          <a:blip r:embed="rId3"/>
          <a:stretch>
            <a:fillRect/>
          </a:stretch>
        </p:blipFill>
        <p:spPr>
          <a:xfrm>
            <a:off x="1446637" y="1678781"/>
            <a:ext cx="228600" cy="228600"/>
          </a:xfrm>
          <a:prstGeom prst="rect">
            <a:avLst/>
          </a:prstGeom>
        </p:spPr>
      </p:pic>
      <p:sp>
        <p:nvSpPr>
          <p:cNvPr id="8" name="Text 4"/>
          <p:cNvSpPr/>
          <p:nvPr/>
        </p:nvSpPr>
        <p:spPr>
          <a:xfrm>
            <a:off x="1110714" y="2185988"/>
            <a:ext cx="900447"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Gemini 2.5 Pro</a:t>
            </a:r>
            <a:endParaRPr lang="en-US" sz="900" dirty="0"/>
          </a:p>
        </p:txBody>
      </p:sp>
      <p:sp>
        <p:nvSpPr>
          <p:cNvPr id="9" name="Shape 5"/>
          <p:cNvSpPr/>
          <p:nvPr/>
        </p:nvSpPr>
        <p:spPr>
          <a:xfrm>
            <a:off x="3229031" y="1507331"/>
            <a:ext cx="571500" cy="571500"/>
          </a:xfrm>
          <a:prstGeom prst="rect">
            <a:avLst/>
          </a:prstGeom>
          <a:solidFill>
            <a:srgbClr val="F1F5F9"/>
          </a:solidFill>
          <a:ln/>
        </p:spPr>
        <p:txBody>
          <a:bodyPr/>
          <a:lstStyle/>
          <a:p>
            <a:endParaRPr lang="zh-TW" altLang="en-US"/>
          </a:p>
        </p:txBody>
      </p:sp>
      <p:pic>
        <p:nvPicPr>
          <p:cNvPr id="10" name="Image 2" descr="preencoded.png"/>
          <p:cNvPicPr>
            <a:picLocks noChangeAspect="1"/>
          </p:cNvPicPr>
          <p:nvPr/>
        </p:nvPicPr>
        <p:blipFill>
          <a:blip r:embed="rId4"/>
          <a:stretch>
            <a:fillRect/>
          </a:stretch>
        </p:blipFill>
        <p:spPr>
          <a:xfrm>
            <a:off x="3371906" y="1678781"/>
            <a:ext cx="285750" cy="228600"/>
          </a:xfrm>
          <a:prstGeom prst="rect">
            <a:avLst/>
          </a:prstGeom>
        </p:spPr>
      </p:pic>
      <p:sp>
        <p:nvSpPr>
          <p:cNvPr id="11" name="Text 6"/>
          <p:cNvSpPr/>
          <p:nvPr/>
        </p:nvSpPr>
        <p:spPr>
          <a:xfrm>
            <a:off x="3089616" y="2185988"/>
            <a:ext cx="850329"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GPT-4.1 / mini</a:t>
            </a:r>
            <a:endParaRPr lang="en-US" sz="900" dirty="0"/>
          </a:p>
        </p:txBody>
      </p:sp>
      <p:sp>
        <p:nvSpPr>
          <p:cNvPr id="12" name="Shape 7"/>
          <p:cNvSpPr/>
          <p:nvPr/>
        </p:nvSpPr>
        <p:spPr>
          <a:xfrm>
            <a:off x="5143472" y="1507331"/>
            <a:ext cx="571500" cy="571500"/>
          </a:xfrm>
          <a:prstGeom prst="rect">
            <a:avLst/>
          </a:prstGeom>
          <a:solidFill>
            <a:srgbClr val="F1F5F9"/>
          </a:solidFill>
          <a:ln/>
        </p:spPr>
        <p:txBody>
          <a:bodyPr/>
          <a:lstStyle/>
          <a:p>
            <a:endParaRPr lang="zh-TW" altLang="en-US"/>
          </a:p>
        </p:txBody>
      </p:sp>
      <p:pic>
        <p:nvPicPr>
          <p:cNvPr id="13" name="Image 3" descr="preencoded.png"/>
          <p:cNvPicPr>
            <a:picLocks noChangeAspect="1"/>
          </p:cNvPicPr>
          <p:nvPr/>
        </p:nvPicPr>
        <p:blipFill>
          <a:blip r:embed="rId5"/>
          <a:stretch>
            <a:fillRect/>
          </a:stretch>
        </p:blipFill>
        <p:spPr>
          <a:xfrm>
            <a:off x="5314922" y="1678781"/>
            <a:ext cx="228600" cy="228600"/>
          </a:xfrm>
          <a:prstGeom prst="rect">
            <a:avLst/>
          </a:prstGeom>
        </p:spPr>
      </p:pic>
      <p:sp>
        <p:nvSpPr>
          <p:cNvPr id="14" name="Text 8"/>
          <p:cNvSpPr/>
          <p:nvPr/>
        </p:nvSpPr>
        <p:spPr>
          <a:xfrm>
            <a:off x="5018401" y="2185988"/>
            <a:ext cx="821643"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GPT-4o / mini</a:t>
            </a:r>
            <a:endParaRPr lang="en-US" sz="900" dirty="0"/>
          </a:p>
        </p:txBody>
      </p:sp>
      <p:sp>
        <p:nvSpPr>
          <p:cNvPr id="17" name="Text 10"/>
          <p:cNvSpPr/>
          <p:nvPr/>
        </p:nvSpPr>
        <p:spPr>
          <a:xfrm>
            <a:off x="7475805" y="2185988"/>
            <a:ext cx="64" cy="138499"/>
          </a:xfrm>
          <a:prstGeom prst="rect">
            <a:avLst/>
          </a:prstGeom>
          <a:noFill/>
          <a:ln/>
        </p:spPr>
        <p:txBody>
          <a:bodyPr wrap="none" lIns="0" tIns="0" rIns="0" bIns="0" rtlCol="0" anchor="t">
            <a:spAutoFit/>
          </a:bodyPr>
          <a:lstStyle/>
          <a:p>
            <a:pPr marL="0" indent="0" algn="ctr">
              <a:buNone/>
            </a:pPr>
            <a:endParaRPr lang="en-US" sz="900" dirty="0"/>
          </a:p>
        </p:txBody>
      </p:sp>
      <p:sp>
        <p:nvSpPr>
          <p:cNvPr id="18" name="Shape 11"/>
          <p:cNvSpPr/>
          <p:nvPr/>
        </p:nvSpPr>
        <p:spPr>
          <a:xfrm>
            <a:off x="428625" y="2848570"/>
            <a:ext cx="4036219" cy="1000125"/>
          </a:xfrm>
          <a:prstGeom prst="rect">
            <a:avLst/>
          </a:prstGeom>
          <a:solidFill>
            <a:srgbClr val="EFF6FF"/>
          </a:solidFill>
          <a:ln/>
        </p:spPr>
        <p:txBody>
          <a:bodyPr/>
          <a:lstStyle/>
          <a:p>
            <a:endParaRPr lang="zh-TW" altLang="en-US"/>
          </a:p>
        </p:txBody>
      </p:sp>
      <p:sp>
        <p:nvSpPr>
          <p:cNvPr id="19" name="Shape 12"/>
          <p:cNvSpPr/>
          <p:nvPr/>
        </p:nvSpPr>
        <p:spPr>
          <a:xfrm>
            <a:off x="428625" y="2848570"/>
            <a:ext cx="42863" cy="1000125"/>
          </a:xfrm>
          <a:prstGeom prst="rect">
            <a:avLst/>
          </a:prstGeom>
          <a:solidFill>
            <a:srgbClr val="2563EB"/>
          </a:solidFill>
          <a:ln/>
        </p:spPr>
        <p:txBody>
          <a:bodyPr/>
          <a:lstStyle/>
          <a:p>
            <a:endParaRPr lang="zh-TW" altLang="en-US"/>
          </a:p>
        </p:txBody>
      </p:sp>
      <p:pic>
        <p:nvPicPr>
          <p:cNvPr id="20" name="Image 5" descr="preencoded.png"/>
          <p:cNvPicPr>
            <a:picLocks noChangeAspect="1"/>
          </p:cNvPicPr>
          <p:nvPr/>
        </p:nvPicPr>
        <p:blipFill>
          <a:blip r:embed="rId6"/>
          <a:stretch>
            <a:fillRect/>
          </a:stretch>
        </p:blipFill>
        <p:spPr>
          <a:xfrm>
            <a:off x="642938" y="3061990"/>
            <a:ext cx="176808" cy="157163"/>
          </a:xfrm>
          <a:prstGeom prst="rect">
            <a:avLst/>
          </a:prstGeom>
        </p:spPr>
      </p:pic>
      <p:sp>
        <p:nvSpPr>
          <p:cNvPr id="21" name="Text 13"/>
          <p:cNvSpPr/>
          <p:nvPr/>
        </p:nvSpPr>
        <p:spPr>
          <a:xfrm>
            <a:off x="905470" y="3027164"/>
            <a:ext cx="942975" cy="226814"/>
          </a:xfrm>
          <a:prstGeom prst="rect">
            <a:avLst/>
          </a:prstGeom>
          <a:noFill/>
          <a:ln/>
        </p:spPr>
        <p:txBody>
          <a:bodyPr wrap="none" lIns="0" tIns="0" rIns="0" bIns="0" rtlCol="0" anchor="t">
            <a:spAutoFit/>
          </a:bodyPr>
          <a:lstStyle/>
          <a:p>
            <a:pPr marL="0" indent="0" algn="l">
              <a:buNone/>
            </a:pPr>
            <a:r>
              <a:rPr lang="en-US" sz="1100" b="1" dirty="0">
                <a:solidFill>
                  <a:srgbClr val="1E40AF"/>
                </a:solidFill>
                <a:latin typeface="Inter Bold" pitchFamily="34" charset="0"/>
                <a:ea typeface="Inter Bold" pitchFamily="34" charset="-122"/>
                <a:cs typeface="Inter Bold" pitchFamily="34" charset="-120"/>
              </a:rPr>
              <a:t>關係推理能力</a:t>
            </a:r>
            <a:endParaRPr lang="en-US" sz="1100" dirty="0"/>
          </a:p>
        </p:txBody>
      </p:sp>
      <p:sp>
        <p:nvSpPr>
          <p:cNvPr id="22" name="Text 14"/>
          <p:cNvSpPr/>
          <p:nvPr/>
        </p:nvSpPr>
        <p:spPr>
          <a:xfrm>
            <a:off x="642938" y="3325416"/>
            <a:ext cx="3607594" cy="342900"/>
          </a:xfrm>
          <a:prstGeom prst="rect">
            <a:avLst/>
          </a:prstGeom>
          <a:noFill/>
          <a:ln/>
        </p:spPr>
        <p:txBody>
          <a:bodyPr wrap="square" lIns="0" tIns="0" rIns="0" bIns="0" rtlCol="0" anchor="t">
            <a:spAutoFit/>
          </a:bodyPr>
          <a:lstStyle/>
          <a:p>
            <a:pPr marL="0" indent="0" algn="l">
              <a:lnSpc>
                <a:spcPct val="120000"/>
              </a:lnSpc>
              <a:buNone/>
            </a:pPr>
            <a:r>
              <a:rPr lang="en-US" sz="850" dirty="0">
                <a:solidFill>
                  <a:srgbClr val="334155"/>
                </a:solidFill>
                <a:latin typeface="Inter" pitchFamily="34" charset="0"/>
                <a:ea typeface="Inter" pitchFamily="34" charset="-122"/>
                <a:cs typeface="Inter" pitchFamily="34" charset="-120"/>
              </a:rPr>
              <a:t>評估模型在處理複雜人脈網路、識別隱藏橋接節點與建立邏輯連結的深度與準確性。</a:t>
            </a:r>
            <a:endParaRPr lang="en-US" sz="850" dirty="0"/>
          </a:p>
        </p:txBody>
      </p:sp>
      <p:sp>
        <p:nvSpPr>
          <p:cNvPr id="23" name="Shape 15"/>
          <p:cNvSpPr/>
          <p:nvPr/>
        </p:nvSpPr>
        <p:spPr>
          <a:xfrm>
            <a:off x="4679156" y="2848570"/>
            <a:ext cx="4036219" cy="1000125"/>
          </a:xfrm>
          <a:prstGeom prst="rect">
            <a:avLst/>
          </a:prstGeom>
          <a:solidFill>
            <a:srgbClr val="EFF6FF"/>
          </a:solidFill>
          <a:ln/>
        </p:spPr>
        <p:txBody>
          <a:bodyPr/>
          <a:lstStyle/>
          <a:p>
            <a:endParaRPr lang="zh-TW" altLang="en-US"/>
          </a:p>
        </p:txBody>
      </p:sp>
      <p:sp>
        <p:nvSpPr>
          <p:cNvPr id="24" name="Shape 16"/>
          <p:cNvSpPr/>
          <p:nvPr/>
        </p:nvSpPr>
        <p:spPr>
          <a:xfrm>
            <a:off x="4679156" y="2848570"/>
            <a:ext cx="42863" cy="1000125"/>
          </a:xfrm>
          <a:prstGeom prst="rect">
            <a:avLst/>
          </a:prstGeom>
          <a:solidFill>
            <a:srgbClr val="2563EB"/>
          </a:solidFill>
          <a:ln/>
        </p:spPr>
        <p:txBody>
          <a:bodyPr/>
          <a:lstStyle/>
          <a:p>
            <a:endParaRPr lang="zh-TW" altLang="en-US"/>
          </a:p>
        </p:txBody>
      </p:sp>
      <p:pic>
        <p:nvPicPr>
          <p:cNvPr id="25" name="Image 6" descr="preencoded.png"/>
          <p:cNvPicPr>
            <a:picLocks noChangeAspect="1"/>
          </p:cNvPicPr>
          <p:nvPr/>
        </p:nvPicPr>
        <p:blipFill>
          <a:blip r:embed="rId7"/>
          <a:stretch>
            <a:fillRect/>
          </a:stretch>
        </p:blipFill>
        <p:spPr>
          <a:xfrm>
            <a:off x="4893469" y="3061990"/>
            <a:ext cx="176808" cy="157163"/>
          </a:xfrm>
          <a:prstGeom prst="rect">
            <a:avLst/>
          </a:prstGeom>
        </p:spPr>
      </p:pic>
      <p:sp>
        <p:nvSpPr>
          <p:cNvPr id="26" name="Text 17"/>
          <p:cNvSpPr/>
          <p:nvPr/>
        </p:nvSpPr>
        <p:spPr>
          <a:xfrm>
            <a:off x="5156002" y="3027164"/>
            <a:ext cx="942975" cy="226814"/>
          </a:xfrm>
          <a:prstGeom prst="rect">
            <a:avLst/>
          </a:prstGeom>
          <a:noFill/>
          <a:ln/>
        </p:spPr>
        <p:txBody>
          <a:bodyPr wrap="none" lIns="0" tIns="0" rIns="0" bIns="0" rtlCol="0" anchor="t">
            <a:spAutoFit/>
          </a:bodyPr>
          <a:lstStyle/>
          <a:p>
            <a:pPr marL="0" indent="0" algn="l">
              <a:buNone/>
            </a:pPr>
            <a:r>
              <a:rPr lang="en-US" sz="1100" b="1" dirty="0">
                <a:solidFill>
                  <a:srgbClr val="1E40AF"/>
                </a:solidFill>
                <a:latin typeface="Inter Bold" pitchFamily="34" charset="0"/>
                <a:ea typeface="Inter Bold" pitchFamily="34" charset="-122"/>
                <a:cs typeface="Inter Bold" pitchFamily="34" charset="-120"/>
              </a:rPr>
              <a:t>證據生成質量</a:t>
            </a:r>
            <a:endParaRPr lang="en-US" sz="1100" dirty="0"/>
          </a:p>
        </p:txBody>
      </p:sp>
      <p:sp>
        <p:nvSpPr>
          <p:cNvPr id="27" name="Text 18"/>
          <p:cNvSpPr/>
          <p:nvPr/>
        </p:nvSpPr>
        <p:spPr>
          <a:xfrm>
            <a:off x="4893469" y="3325416"/>
            <a:ext cx="3607594" cy="342900"/>
          </a:xfrm>
          <a:prstGeom prst="rect">
            <a:avLst/>
          </a:prstGeom>
          <a:noFill/>
          <a:ln/>
        </p:spPr>
        <p:txBody>
          <a:bodyPr wrap="square" lIns="0" tIns="0" rIns="0" bIns="0" rtlCol="0" anchor="t">
            <a:spAutoFit/>
          </a:bodyPr>
          <a:lstStyle/>
          <a:p>
            <a:pPr marL="0" indent="0" algn="l">
              <a:lnSpc>
                <a:spcPct val="120000"/>
              </a:lnSpc>
              <a:buNone/>
            </a:pPr>
            <a:r>
              <a:rPr lang="en-US" sz="850" dirty="0">
                <a:solidFill>
                  <a:srgbClr val="334155"/>
                </a:solidFill>
                <a:latin typeface="Inter" pitchFamily="34" charset="0"/>
                <a:ea typeface="Inter" pitchFamily="34" charset="-122"/>
                <a:cs typeface="Inter" pitchFamily="34" charset="-120"/>
              </a:rPr>
              <a:t>分析模型提供支持證據的真實性、相關性，以及其在可信度評分中的事實支撐能力。</a:t>
            </a:r>
            <a:endParaRPr lang="en-US" sz="850" dirty="0"/>
          </a:p>
        </p:txBody>
      </p:sp>
      <p:sp>
        <p:nvSpPr>
          <p:cNvPr id="28" name="Shape 19"/>
          <p:cNvSpPr/>
          <p:nvPr/>
        </p:nvSpPr>
        <p:spPr>
          <a:xfrm>
            <a:off x="428625" y="4063008"/>
            <a:ext cx="4036219" cy="1000125"/>
          </a:xfrm>
          <a:prstGeom prst="rect">
            <a:avLst/>
          </a:prstGeom>
          <a:solidFill>
            <a:srgbClr val="EFF6FF"/>
          </a:solidFill>
          <a:ln/>
        </p:spPr>
        <p:txBody>
          <a:bodyPr/>
          <a:lstStyle/>
          <a:p>
            <a:endParaRPr lang="zh-TW" altLang="en-US"/>
          </a:p>
        </p:txBody>
      </p:sp>
      <p:sp>
        <p:nvSpPr>
          <p:cNvPr id="29" name="Shape 20"/>
          <p:cNvSpPr/>
          <p:nvPr/>
        </p:nvSpPr>
        <p:spPr>
          <a:xfrm>
            <a:off x="428625" y="4063008"/>
            <a:ext cx="42863" cy="1000125"/>
          </a:xfrm>
          <a:prstGeom prst="rect">
            <a:avLst/>
          </a:prstGeom>
          <a:solidFill>
            <a:srgbClr val="2563EB"/>
          </a:solidFill>
          <a:ln/>
        </p:spPr>
        <p:txBody>
          <a:bodyPr/>
          <a:lstStyle/>
          <a:p>
            <a:endParaRPr lang="zh-TW" altLang="en-US"/>
          </a:p>
        </p:txBody>
      </p:sp>
      <p:pic>
        <p:nvPicPr>
          <p:cNvPr id="30" name="Image 7" descr="preencoded.png"/>
          <p:cNvPicPr>
            <a:picLocks noChangeAspect="1"/>
          </p:cNvPicPr>
          <p:nvPr/>
        </p:nvPicPr>
        <p:blipFill>
          <a:blip r:embed="rId8"/>
          <a:stretch>
            <a:fillRect/>
          </a:stretch>
        </p:blipFill>
        <p:spPr>
          <a:xfrm>
            <a:off x="642938" y="4276427"/>
            <a:ext cx="157163" cy="157163"/>
          </a:xfrm>
          <a:prstGeom prst="rect">
            <a:avLst/>
          </a:prstGeom>
        </p:spPr>
      </p:pic>
      <p:sp>
        <p:nvSpPr>
          <p:cNvPr id="31" name="Text 21"/>
          <p:cNvSpPr/>
          <p:nvPr/>
        </p:nvSpPr>
        <p:spPr>
          <a:xfrm>
            <a:off x="885825" y="4241602"/>
            <a:ext cx="1606562" cy="169277"/>
          </a:xfrm>
          <a:prstGeom prst="rect">
            <a:avLst/>
          </a:prstGeom>
          <a:noFill/>
          <a:ln/>
        </p:spPr>
        <p:txBody>
          <a:bodyPr wrap="square" lIns="0" tIns="0" rIns="0" bIns="0" rtlCol="0" anchor="t">
            <a:spAutoFit/>
          </a:bodyPr>
          <a:lstStyle/>
          <a:p>
            <a:pPr marL="0" indent="0" algn="l">
              <a:buNone/>
            </a:pPr>
            <a:r>
              <a:rPr lang="en-US" sz="1100" b="1" dirty="0">
                <a:solidFill>
                  <a:srgbClr val="1E40AF"/>
                </a:solidFill>
                <a:latin typeface="Inter Bold" pitchFamily="34" charset="0"/>
                <a:ea typeface="Inter Bold" pitchFamily="34" charset="-122"/>
                <a:cs typeface="Inter Bold" pitchFamily="34" charset="-120"/>
              </a:rPr>
              <a:t>Hallucination</a:t>
            </a:r>
            <a:endParaRPr lang="en-US" sz="1100" dirty="0"/>
          </a:p>
        </p:txBody>
      </p:sp>
      <p:sp>
        <p:nvSpPr>
          <p:cNvPr id="32" name="Text 22"/>
          <p:cNvSpPr/>
          <p:nvPr/>
        </p:nvSpPr>
        <p:spPr>
          <a:xfrm>
            <a:off x="642938" y="4539853"/>
            <a:ext cx="3607594" cy="342900"/>
          </a:xfrm>
          <a:prstGeom prst="rect">
            <a:avLst/>
          </a:prstGeom>
          <a:noFill/>
          <a:ln/>
        </p:spPr>
        <p:txBody>
          <a:bodyPr wrap="square" lIns="0" tIns="0" rIns="0" bIns="0" rtlCol="0" anchor="t">
            <a:spAutoFit/>
          </a:bodyPr>
          <a:lstStyle/>
          <a:p>
            <a:pPr marL="0" indent="0" algn="l">
              <a:lnSpc>
                <a:spcPct val="120000"/>
              </a:lnSpc>
              <a:buNone/>
            </a:pPr>
            <a:r>
              <a:rPr lang="en-US" sz="850" dirty="0">
                <a:solidFill>
                  <a:srgbClr val="334155"/>
                </a:solidFill>
                <a:latin typeface="Inter" pitchFamily="34" charset="0"/>
                <a:ea typeface="Inter" pitchFamily="34" charset="-122"/>
                <a:cs typeface="Inter" pitchFamily="34" charset="-120"/>
              </a:rPr>
              <a:t>量化模型在缺乏事實依據時，產生虛假人物關係或錯誤事實連結的頻率。</a:t>
            </a:r>
            <a:endParaRPr lang="en-US" sz="850" dirty="0"/>
          </a:p>
        </p:txBody>
      </p:sp>
      <p:sp>
        <p:nvSpPr>
          <p:cNvPr id="33" name="Shape 23"/>
          <p:cNvSpPr/>
          <p:nvPr/>
        </p:nvSpPr>
        <p:spPr>
          <a:xfrm>
            <a:off x="4679156" y="4063008"/>
            <a:ext cx="4036219" cy="1000125"/>
          </a:xfrm>
          <a:prstGeom prst="rect">
            <a:avLst/>
          </a:prstGeom>
          <a:solidFill>
            <a:srgbClr val="EFF6FF"/>
          </a:solidFill>
          <a:ln/>
        </p:spPr>
        <p:txBody>
          <a:bodyPr/>
          <a:lstStyle/>
          <a:p>
            <a:endParaRPr lang="zh-TW" altLang="en-US"/>
          </a:p>
        </p:txBody>
      </p:sp>
      <p:sp>
        <p:nvSpPr>
          <p:cNvPr id="34" name="Shape 24"/>
          <p:cNvSpPr/>
          <p:nvPr/>
        </p:nvSpPr>
        <p:spPr>
          <a:xfrm>
            <a:off x="4679156" y="4063008"/>
            <a:ext cx="42863" cy="1000125"/>
          </a:xfrm>
          <a:prstGeom prst="rect">
            <a:avLst/>
          </a:prstGeom>
          <a:solidFill>
            <a:srgbClr val="2563EB"/>
          </a:solidFill>
          <a:ln/>
        </p:spPr>
        <p:txBody>
          <a:bodyPr/>
          <a:lstStyle/>
          <a:p>
            <a:endParaRPr lang="zh-TW" altLang="en-US"/>
          </a:p>
        </p:txBody>
      </p:sp>
      <p:pic>
        <p:nvPicPr>
          <p:cNvPr id="35" name="Image 8" descr="preencoded.png"/>
          <p:cNvPicPr>
            <a:picLocks noChangeAspect="1"/>
          </p:cNvPicPr>
          <p:nvPr/>
        </p:nvPicPr>
        <p:blipFill>
          <a:blip r:embed="rId9"/>
          <a:stretch>
            <a:fillRect/>
          </a:stretch>
        </p:blipFill>
        <p:spPr>
          <a:xfrm>
            <a:off x="4893469" y="4276427"/>
            <a:ext cx="98227" cy="157163"/>
          </a:xfrm>
          <a:prstGeom prst="rect">
            <a:avLst/>
          </a:prstGeom>
        </p:spPr>
      </p:pic>
      <p:sp>
        <p:nvSpPr>
          <p:cNvPr id="36" name="Text 25"/>
          <p:cNvSpPr/>
          <p:nvPr/>
        </p:nvSpPr>
        <p:spPr>
          <a:xfrm>
            <a:off x="5077420" y="4241602"/>
            <a:ext cx="785813" cy="226814"/>
          </a:xfrm>
          <a:prstGeom prst="rect">
            <a:avLst/>
          </a:prstGeom>
          <a:noFill/>
          <a:ln/>
        </p:spPr>
        <p:txBody>
          <a:bodyPr wrap="none" lIns="0" tIns="0" rIns="0" bIns="0" rtlCol="0" anchor="t">
            <a:spAutoFit/>
          </a:bodyPr>
          <a:lstStyle/>
          <a:p>
            <a:pPr marL="0" indent="0" algn="l">
              <a:buNone/>
            </a:pPr>
            <a:r>
              <a:rPr lang="en-US" sz="1100" b="1" dirty="0">
                <a:solidFill>
                  <a:srgbClr val="1E40AF"/>
                </a:solidFill>
                <a:latin typeface="Inter Bold" pitchFamily="34" charset="0"/>
                <a:ea typeface="Inter Bold" pitchFamily="34" charset="-122"/>
                <a:cs typeface="Inter Bold" pitchFamily="34" charset="-120"/>
              </a:rPr>
              <a:t>成本與延遲</a:t>
            </a:r>
            <a:endParaRPr lang="en-US" sz="1100" dirty="0"/>
          </a:p>
        </p:txBody>
      </p:sp>
      <p:sp>
        <p:nvSpPr>
          <p:cNvPr id="37" name="Text 26"/>
          <p:cNvSpPr/>
          <p:nvPr/>
        </p:nvSpPr>
        <p:spPr>
          <a:xfrm>
            <a:off x="4893469" y="4539853"/>
            <a:ext cx="3607594" cy="342900"/>
          </a:xfrm>
          <a:prstGeom prst="rect">
            <a:avLst/>
          </a:prstGeom>
          <a:noFill/>
          <a:ln/>
        </p:spPr>
        <p:txBody>
          <a:bodyPr wrap="square" lIns="0" tIns="0" rIns="0" bIns="0" rtlCol="0" anchor="t">
            <a:spAutoFit/>
          </a:bodyPr>
          <a:lstStyle/>
          <a:p>
            <a:pPr marL="0" indent="0" algn="l">
              <a:lnSpc>
                <a:spcPct val="120000"/>
              </a:lnSpc>
              <a:buNone/>
            </a:pPr>
            <a:r>
              <a:rPr lang="en-US" sz="850" dirty="0">
                <a:solidFill>
                  <a:srgbClr val="334155"/>
                </a:solidFill>
                <a:latin typeface="Inter" pitchFamily="34" charset="0"/>
                <a:ea typeface="Inter" pitchFamily="34" charset="-122"/>
                <a:cs typeface="Inter" pitchFamily="34" charset="-120"/>
              </a:rPr>
              <a:t>綜合考量 API 調用費用與系統響應速度，評估模型在實際大規模應用中的可行性。</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396819" y="509786"/>
            <a:ext cx="4813213"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LLM Comparison: Confusion Matrix Insights</a:t>
            </a:r>
            <a:endParaRPr lang="en-US" sz="1600" dirty="0"/>
          </a:p>
        </p:txBody>
      </p:sp>
      <p:sp>
        <p:nvSpPr>
          <p:cNvPr id="5" name="Text 2"/>
          <p:cNvSpPr/>
          <p:nvPr/>
        </p:nvSpPr>
        <p:spPr>
          <a:xfrm>
            <a:off x="1094034" y="1518047"/>
            <a:ext cx="1336244" cy="138499"/>
          </a:xfrm>
          <a:prstGeom prst="rect">
            <a:avLst/>
          </a:prstGeom>
          <a:noFill/>
          <a:ln/>
        </p:spPr>
        <p:txBody>
          <a:bodyPr wrap="square" lIns="0" tIns="0" rIns="0" bIns="0" rtlCol="0" anchor="t">
            <a:spAutoFit/>
          </a:bodyPr>
          <a:lstStyle/>
          <a:p>
            <a:pPr marL="0" indent="0" algn="l">
              <a:buNone/>
            </a:pPr>
            <a:endParaRPr lang="en-US" sz="900" dirty="0"/>
          </a:p>
        </p:txBody>
      </p:sp>
      <p:sp>
        <p:nvSpPr>
          <p:cNvPr id="7" name="Text 3"/>
          <p:cNvSpPr/>
          <p:nvPr/>
        </p:nvSpPr>
        <p:spPr>
          <a:xfrm>
            <a:off x="1762138" y="2720876"/>
            <a:ext cx="64" cy="115416"/>
          </a:xfrm>
          <a:prstGeom prst="rect">
            <a:avLst/>
          </a:prstGeom>
          <a:noFill/>
          <a:ln/>
        </p:spPr>
        <p:txBody>
          <a:bodyPr wrap="none" lIns="0" tIns="0" rIns="0" bIns="0" rtlCol="0" anchor="t">
            <a:spAutoFit/>
          </a:bodyPr>
          <a:lstStyle/>
          <a:p>
            <a:pPr marL="0" indent="0" algn="ctr">
              <a:buNone/>
            </a:pPr>
            <a:endParaRPr lang="en-US" sz="750" dirty="0"/>
          </a:p>
        </p:txBody>
      </p:sp>
      <p:sp>
        <p:nvSpPr>
          <p:cNvPr id="9" name="Text 5"/>
          <p:cNvSpPr/>
          <p:nvPr/>
        </p:nvSpPr>
        <p:spPr>
          <a:xfrm>
            <a:off x="4346952" y="1518047"/>
            <a:ext cx="65" cy="138499"/>
          </a:xfrm>
          <a:prstGeom prst="rect">
            <a:avLst/>
          </a:prstGeom>
          <a:noFill/>
          <a:ln/>
        </p:spPr>
        <p:txBody>
          <a:bodyPr wrap="none" lIns="0" tIns="0" rIns="0" bIns="0" rtlCol="0" anchor="t">
            <a:spAutoFit/>
          </a:bodyPr>
          <a:lstStyle/>
          <a:p>
            <a:pPr marL="0" indent="0" algn="l">
              <a:buNone/>
            </a:pPr>
            <a:endParaRPr lang="en-US" sz="900" dirty="0"/>
          </a:p>
        </p:txBody>
      </p:sp>
      <p:sp>
        <p:nvSpPr>
          <p:cNvPr id="11" name="Text 6"/>
          <p:cNvSpPr/>
          <p:nvPr/>
        </p:nvSpPr>
        <p:spPr>
          <a:xfrm>
            <a:off x="4572003" y="2720876"/>
            <a:ext cx="64" cy="115416"/>
          </a:xfrm>
          <a:prstGeom prst="rect">
            <a:avLst/>
          </a:prstGeom>
          <a:noFill/>
          <a:ln/>
        </p:spPr>
        <p:txBody>
          <a:bodyPr wrap="none" lIns="0" tIns="0" rIns="0" bIns="0" rtlCol="0" anchor="t">
            <a:spAutoFit/>
          </a:bodyPr>
          <a:lstStyle/>
          <a:p>
            <a:pPr marL="0" indent="0" algn="ctr">
              <a:buNone/>
            </a:pPr>
            <a:endParaRPr lang="en-US" sz="750" dirty="0"/>
          </a:p>
        </p:txBody>
      </p:sp>
      <p:sp>
        <p:nvSpPr>
          <p:cNvPr id="13" name="Text 8"/>
          <p:cNvSpPr/>
          <p:nvPr/>
        </p:nvSpPr>
        <p:spPr>
          <a:xfrm>
            <a:off x="6713822" y="1518047"/>
            <a:ext cx="1336188" cy="138499"/>
          </a:xfrm>
          <a:prstGeom prst="rect">
            <a:avLst/>
          </a:prstGeom>
          <a:noFill/>
          <a:ln/>
        </p:spPr>
        <p:txBody>
          <a:bodyPr wrap="square" lIns="0" tIns="0" rIns="0" bIns="0" rtlCol="0" anchor="t">
            <a:spAutoFit/>
          </a:bodyPr>
          <a:lstStyle/>
          <a:p>
            <a:pPr marL="0" indent="0" algn="l">
              <a:buNone/>
            </a:pPr>
            <a:endParaRPr lang="en-US" sz="900" dirty="0"/>
          </a:p>
        </p:txBody>
      </p:sp>
      <p:sp>
        <p:nvSpPr>
          <p:cNvPr id="15" name="Text 9"/>
          <p:cNvSpPr/>
          <p:nvPr/>
        </p:nvSpPr>
        <p:spPr>
          <a:xfrm>
            <a:off x="7381897" y="2720876"/>
            <a:ext cx="65" cy="115416"/>
          </a:xfrm>
          <a:prstGeom prst="rect">
            <a:avLst/>
          </a:prstGeom>
          <a:noFill/>
          <a:ln/>
        </p:spPr>
        <p:txBody>
          <a:bodyPr wrap="none" lIns="0" tIns="0" rIns="0" bIns="0" rtlCol="0" anchor="t">
            <a:spAutoFit/>
          </a:bodyPr>
          <a:lstStyle/>
          <a:p>
            <a:pPr marL="0" indent="0" algn="ctr">
              <a:buNone/>
            </a:pPr>
            <a:endParaRPr lang="en-US" sz="750" dirty="0"/>
          </a:p>
        </p:txBody>
      </p:sp>
      <p:sp>
        <p:nvSpPr>
          <p:cNvPr id="16" name="Shape 10"/>
          <p:cNvSpPr/>
          <p:nvPr/>
        </p:nvSpPr>
        <p:spPr>
          <a:xfrm>
            <a:off x="428689" y="3911203"/>
            <a:ext cx="2666991" cy="1143000"/>
          </a:xfrm>
          <a:prstGeom prst="rect">
            <a:avLst/>
          </a:prstGeom>
          <a:solidFill>
            <a:srgbClr val="F1F5F9"/>
          </a:solidFill>
          <a:ln/>
        </p:spPr>
        <p:txBody>
          <a:bodyPr/>
          <a:lstStyle/>
          <a:p>
            <a:endParaRPr lang="zh-TW" altLang="en-US"/>
          </a:p>
        </p:txBody>
      </p:sp>
      <p:sp>
        <p:nvSpPr>
          <p:cNvPr id="17" name="Shape 11"/>
          <p:cNvSpPr/>
          <p:nvPr/>
        </p:nvSpPr>
        <p:spPr>
          <a:xfrm>
            <a:off x="428689" y="3911203"/>
            <a:ext cx="2666991" cy="28575"/>
          </a:xfrm>
          <a:prstGeom prst="rect">
            <a:avLst/>
          </a:prstGeom>
          <a:solidFill>
            <a:srgbClr val="2563EB"/>
          </a:solidFill>
          <a:ln/>
        </p:spPr>
        <p:txBody>
          <a:bodyPr/>
          <a:lstStyle/>
          <a:p>
            <a:endParaRPr lang="zh-TW" altLang="en-US"/>
          </a:p>
        </p:txBody>
      </p:sp>
      <p:sp>
        <p:nvSpPr>
          <p:cNvPr id="18" name="Text 12"/>
          <p:cNvSpPr/>
          <p:nvPr/>
        </p:nvSpPr>
        <p:spPr>
          <a:xfrm>
            <a:off x="571564" y="4054078"/>
            <a:ext cx="2381241" cy="187523"/>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Gemini 2.5 Pro 分析</a:t>
            </a:r>
            <a:endParaRPr lang="en-US" sz="900" dirty="0"/>
          </a:p>
        </p:txBody>
      </p:sp>
      <p:sp>
        <p:nvSpPr>
          <p:cNvPr id="19" name="Text 13"/>
          <p:cNvSpPr/>
          <p:nvPr/>
        </p:nvSpPr>
        <p:spPr>
          <a:xfrm>
            <a:off x="571564" y="4313039"/>
            <a:ext cx="2381241" cy="267061"/>
          </a:xfrm>
          <a:prstGeom prst="rect">
            <a:avLst/>
          </a:prstGeom>
          <a:noFill/>
          <a:ln/>
        </p:spPr>
        <p:txBody>
          <a:bodyPr wrap="square" lIns="0" tIns="0" rIns="0" bIns="0" rtlCol="0" anchor="t">
            <a:spAutoFit/>
          </a:bodyPr>
          <a:lstStyle/>
          <a:p>
            <a:pPr marL="0" indent="0" algn="l">
              <a:lnSpc>
                <a:spcPct val="120000"/>
              </a:lnSpc>
              <a:buNone/>
            </a:pPr>
            <a:r>
              <a:rPr lang="en-US" sz="750" dirty="0">
                <a:solidFill>
                  <a:srgbClr val="64748B"/>
                </a:solidFill>
                <a:latin typeface="Inter" pitchFamily="34" charset="0"/>
                <a:ea typeface="Inter" pitchFamily="34" charset="-122"/>
                <a:cs typeface="Inter" pitchFamily="34" charset="-120"/>
              </a:rPr>
              <a:t>在 True Positive 數量上顯著領先，展現最強的關係發現能力。同時能有效抑制 False Positive。</a:t>
            </a:r>
            <a:endParaRPr lang="en-US" sz="750" dirty="0"/>
          </a:p>
        </p:txBody>
      </p:sp>
      <p:sp>
        <p:nvSpPr>
          <p:cNvPr id="20" name="Shape 14"/>
          <p:cNvSpPr/>
          <p:nvPr/>
        </p:nvSpPr>
        <p:spPr>
          <a:xfrm>
            <a:off x="428542" y="2655093"/>
            <a:ext cx="2666991" cy="1143000"/>
          </a:xfrm>
          <a:prstGeom prst="rect">
            <a:avLst/>
          </a:prstGeom>
          <a:solidFill>
            <a:srgbClr val="F1F5F9"/>
          </a:solidFill>
          <a:ln/>
        </p:spPr>
        <p:txBody>
          <a:bodyPr/>
          <a:lstStyle/>
          <a:p>
            <a:endParaRPr lang="zh-TW" altLang="en-US"/>
          </a:p>
        </p:txBody>
      </p:sp>
      <p:sp>
        <p:nvSpPr>
          <p:cNvPr id="21" name="Shape 15"/>
          <p:cNvSpPr/>
          <p:nvPr/>
        </p:nvSpPr>
        <p:spPr>
          <a:xfrm>
            <a:off x="428706" y="2620863"/>
            <a:ext cx="2666991" cy="28575"/>
          </a:xfrm>
          <a:prstGeom prst="rect">
            <a:avLst/>
          </a:prstGeom>
          <a:solidFill>
            <a:srgbClr val="2563EB"/>
          </a:solidFill>
          <a:ln/>
        </p:spPr>
        <p:txBody>
          <a:bodyPr/>
          <a:lstStyle/>
          <a:p>
            <a:endParaRPr lang="zh-TW" altLang="en-US"/>
          </a:p>
        </p:txBody>
      </p:sp>
      <p:sp>
        <p:nvSpPr>
          <p:cNvPr id="22" name="Text 16"/>
          <p:cNvSpPr/>
          <p:nvPr/>
        </p:nvSpPr>
        <p:spPr>
          <a:xfrm>
            <a:off x="571417" y="2797968"/>
            <a:ext cx="2381241" cy="187523"/>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GPT-4o 分析</a:t>
            </a:r>
            <a:endParaRPr lang="en-US" sz="900" dirty="0"/>
          </a:p>
        </p:txBody>
      </p:sp>
      <p:sp>
        <p:nvSpPr>
          <p:cNvPr id="23" name="Text 17"/>
          <p:cNvSpPr/>
          <p:nvPr/>
        </p:nvSpPr>
        <p:spPr>
          <a:xfrm>
            <a:off x="571417" y="3056929"/>
            <a:ext cx="2381241" cy="267061"/>
          </a:xfrm>
          <a:prstGeom prst="rect">
            <a:avLst/>
          </a:prstGeom>
          <a:noFill/>
          <a:ln/>
        </p:spPr>
        <p:txBody>
          <a:bodyPr wrap="square" lIns="0" tIns="0" rIns="0" bIns="0" rtlCol="0" anchor="t">
            <a:spAutoFit/>
          </a:bodyPr>
          <a:lstStyle/>
          <a:p>
            <a:pPr marL="0" indent="0" algn="l">
              <a:lnSpc>
                <a:spcPct val="120000"/>
              </a:lnSpc>
              <a:buNone/>
            </a:pPr>
            <a:r>
              <a:rPr lang="en-US" sz="750" dirty="0" err="1">
                <a:solidFill>
                  <a:srgbClr val="64748B"/>
                </a:solidFill>
                <a:latin typeface="Inter" pitchFamily="34" charset="0"/>
                <a:ea typeface="Inter" pitchFamily="34" charset="-122"/>
                <a:cs typeface="Inter" pitchFamily="34" charset="-120"/>
              </a:rPr>
              <a:t>表現次之，具備良好的推理能力，但在特定複雜情境下容易產生誤判</a:t>
            </a:r>
            <a:r>
              <a:rPr lang="zh-TW" altLang="en-US" sz="750">
                <a:solidFill>
                  <a:srgbClr val="64748B"/>
                </a:solidFill>
                <a:latin typeface="Inter" pitchFamily="34" charset="0"/>
                <a:ea typeface="Inter" pitchFamily="34" charset="-122"/>
                <a:cs typeface="Inter" pitchFamily="34" charset="-120"/>
              </a:rPr>
              <a:t>。</a:t>
            </a:r>
            <a:endParaRPr lang="en-US" sz="750" dirty="0"/>
          </a:p>
        </p:txBody>
      </p:sp>
      <p:sp>
        <p:nvSpPr>
          <p:cNvPr id="24" name="Shape 18"/>
          <p:cNvSpPr/>
          <p:nvPr/>
        </p:nvSpPr>
        <p:spPr>
          <a:xfrm>
            <a:off x="428514" y="1369715"/>
            <a:ext cx="2667019" cy="1143000"/>
          </a:xfrm>
          <a:prstGeom prst="rect">
            <a:avLst/>
          </a:prstGeom>
          <a:solidFill>
            <a:srgbClr val="F1F5F9"/>
          </a:solidFill>
          <a:ln/>
        </p:spPr>
        <p:txBody>
          <a:bodyPr/>
          <a:lstStyle/>
          <a:p>
            <a:endParaRPr lang="zh-TW" altLang="en-US"/>
          </a:p>
        </p:txBody>
      </p:sp>
      <p:sp>
        <p:nvSpPr>
          <p:cNvPr id="25" name="Shape 19"/>
          <p:cNvSpPr/>
          <p:nvPr/>
        </p:nvSpPr>
        <p:spPr>
          <a:xfrm>
            <a:off x="428514" y="1369715"/>
            <a:ext cx="2667019" cy="28575"/>
          </a:xfrm>
          <a:prstGeom prst="rect">
            <a:avLst/>
          </a:prstGeom>
          <a:solidFill>
            <a:srgbClr val="2563EB"/>
          </a:solidFill>
          <a:ln/>
        </p:spPr>
        <p:txBody>
          <a:bodyPr/>
          <a:lstStyle/>
          <a:p>
            <a:endParaRPr lang="zh-TW" altLang="en-US"/>
          </a:p>
        </p:txBody>
      </p:sp>
      <p:sp>
        <p:nvSpPr>
          <p:cNvPr id="26" name="Text 20"/>
          <p:cNvSpPr/>
          <p:nvPr/>
        </p:nvSpPr>
        <p:spPr>
          <a:xfrm>
            <a:off x="571389" y="1512590"/>
            <a:ext cx="2381269" cy="187523"/>
          </a:xfrm>
          <a:prstGeom prst="rect">
            <a:avLst/>
          </a:prstGeom>
          <a:noFill/>
          <a:ln/>
        </p:spPr>
        <p:txBody>
          <a:bodyPr wrap="square" lIns="0" tIns="0" rIns="0" bIns="0" rtlCol="0" anchor="t">
            <a:spAutoFit/>
          </a:bodyPr>
          <a:lstStyle/>
          <a:p>
            <a:pPr marL="0" indent="0" algn="l">
              <a:buNone/>
            </a:pPr>
            <a:r>
              <a:rPr lang="en-US" sz="900" b="1" dirty="0">
                <a:solidFill>
                  <a:srgbClr val="0F172A"/>
                </a:solidFill>
                <a:latin typeface="Inter Bold" pitchFamily="34" charset="0"/>
                <a:ea typeface="Inter Bold" pitchFamily="34" charset="-122"/>
                <a:cs typeface="Inter Bold" pitchFamily="34" charset="-120"/>
              </a:rPr>
              <a:t>Mini 系列模型分析</a:t>
            </a:r>
            <a:endParaRPr lang="en-US" sz="900" dirty="0"/>
          </a:p>
        </p:txBody>
      </p:sp>
      <p:sp>
        <p:nvSpPr>
          <p:cNvPr id="27" name="Text 21"/>
          <p:cNvSpPr/>
          <p:nvPr/>
        </p:nvSpPr>
        <p:spPr>
          <a:xfrm>
            <a:off x="571389" y="1771551"/>
            <a:ext cx="2381269" cy="450056"/>
          </a:xfrm>
          <a:prstGeom prst="rect">
            <a:avLst/>
          </a:prstGeom>
          <a:noFill/>
          <a:ln/>
        </p:spPr>
        <p:txBody>
          <a:bodyPr wrap="square" lIns="0" tIns="0" rIns="0" bIns="0" rtlCol="0" anchor="t">
            <a:spAutoFit/>
          </a:bodyPr>
          <a:lstStyle/>
          <a:p>
            <a:pPr marL="0" indent="0" algn="l">
              <a:lnSpc>
                <a:spcPct val="120000"/>
              </a:lnSpc>
              <a:buNone/>
            </a:pPr>
            <a:r>
              <a:rPr lang="en-US" sz="750" dirty="0">
                <a:solidFill>
                  <a:srgbClr val="64748B"/>
                </a:solidFill>
                <a:latin typeface="Inter" pitchFamily="34" charset="0"/>
                <a:ea typeface="Inter" pitchFamily="34" charset="-122"/>
                <a:cs typeface="Inter" pitchFamily="34" charset="-120"/>
              </a:rPr>
              <a:t>由於參數規模限制，在關係推理的準確性上表現較弱，TP 較低且 FN 較高，對於隱蔽關係的捕捉能力有限。</a:t>
            </a:r>
            <a:endParaRPr lang="en-US" sz="750" dirty="0"/>
          </a:p>
        </p:txBody>
      </p:sp>
      <p:pic>
        <p:nvPicPr>
          <p:cNvPr id="30" name="圖片 29">
            <a:extLst>
              <a:ext uri="{FF2B5EF4-FFF2-40B4-BE49-F238E27FC236}">
                <a16:creationId xmlns:a16="http://schemas.microsoft.com/office/drawing/2014/main" id="{BCA83003-A3EA-F16E-C284-0E09F4FE5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66" y="425488"/>
            <a:ext cx="4000237" cy="45756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4399322"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LLM Comparison: Reliability &amp; Accuracy</a:t>
            </a:r>
            <a:endParaRPr lang="en-US" sz="1600" dirty="0"/>
          </a:p>
        </p:txBody>
      </p:sp>
      <p:sp>
        <p:nvSpPr>
          <p:cNvPr id="4" name="Shape 1"/>
          <p:cNvSpPr/>
          <p:nvPr/>
        </p:nvSpPr>
        <p:spPr>
          <a:xfrm>
            <a:off x="428625" y="1062633"/>
            <a:ext cx="4000500" cy="4080867"/>
          </a:xfrm>
          <a:prstGeom prst="rect">
            <a:avLst/>
          </a:prstGeom>
          <a:solidFill>
            <a:srgbClr val="FFFFFF"/>
          </a:solidFill>
          <a:ln/>
        </p:spPr>
        <p:txBody>
          <a:bodyPr/>
          <a:lstStyle/>
          <a:p>
            <a:endParaRPr lang="zh-TW" altLang="en-US"/>
          </a:p>
        </p:txBody>
      </p:sp>
      <p:sp>
        <p:nvSpPr>
          <p:cNvPr id="5" name="Shape 2"/>
          <p:cNvSpPr/>
          <p:nvPr/>
        </p:nvSpPr>
        <p:spPr>
          <a:xfrm>
            <a:off x="428625" y="1062633"/>
            <a:ext cx="4000500" cy="28575"/>
          </a:xfrm>
          <a:prstGeom prst="rect">
            <a:avLst/>
          </a:prstGeom>
          <a:solidFill>
            <a:srgbClr val="64748B"/>
          </a:solidFill>
          <a:ln/>
        </p:spPr>
        <p:txBody>
          <a:bodyPr/>
          <a:lstStyle/>
          <a:p>
            <a:endParaRPr lang="zh-TW" altLang="en-US"/>
          </a:p>
        </p:txBody>
      </p:sp>
      <p:pic>
        <p:nvPicPr>
          <p:cNvPr id="6" name="Image 1" descr="preencoded.png"/>
          <p:cNvPicPr>
            <a:picLocks noChangeAspect="1"/>
          </p:cNvPicPr>
          <p:nvPr/>
        </p:nvPicPr>
        <p:blipFill>
          <a:blip r:embed="rId4"/>
          <a:stretch>
            <a:fillRect/>
          </a:stretch>
        </p:blipFill>
        <p:spPr>
          <a:xfrm>
            <a:off x="607219" y="1251942"/>
            <a:ext cx="142875" cy="142875"/>
          </a:xfrm>
          <a:prstGeom prst="rect">
            <a:avLst/>
          </a:prstGeom>
        </p:spPr>
      </p:pic>
      <p:sp>
        <p:nvSpPr>
          <p:cNvPr id="7" name="Text 3"/>
          <p:cNvSpPr/>
          <p:nvPr/>
        </p:nvSpPr>
        <p:spPr>
          <a:xfrm>
            <a:off x="821531" y="1241227"/>
            <a:ext cx="1452972" cy="164306"/>
          </a:xfrm>
          <a:prstGeom prst="rect">
            <a:avLst/>
          </a:prstGeom>
          <a:noFill/>
          <a:ln/>
        </p:spPr>
        <p:txBody>
          <a:bodyPr wrap="square" lIns="0" tIns="0" rIns="0" bIns="0" rtlCol="0" anchor="t">
            <a:spAutoFit/>
          </a:bodyPr>
          <a:lstStyle/>
          <a:p>
            <a:pPr marL="0" indent="0" algn="l">
              <a:buNone/>
            </a:pPr>
            <a:r>
              <a:rPr lang="en-US" sz="1000" b="1" dirty="0">
                <a:solidFill>
                  <a:srgbClr val="0F172A"/>
                </a:solidFill>
                <a:latin typeface="Inter Bold" pitchFamily="34" charset="0"/>
                <a:ea typeface="Inter Bold" pitchFamily="34" charset="-122"/>
                <a:cs typeface="Inter Bold" pitchFamily="34" charset="-120"/>
              </a:rPr>
              <a:t>Reliability Separation</a:t>
            </a:r>
            <a:endParaRPr lang="en-US" sz="1000" dirty="0"/>
          </a:p>
        </p:txBody>
      </p:sp>
      <p:pic>
        <p:nvPicPr>
          <p:cNvPr id="9" name="Image 2" descr="preencoded.png"/>
          <p:cNvPicPr>
            <a:picLocks noChangeAspect="1"/>
          </p:cNvPicPr>
          <p:nvPr/>
        </p:nvPicPr>
        <p:blipFill>
          <a:blip r:embed="rId5"/>
          <a:stretch>
            <a:fillRect/>
          </a:stretch>
        </p:blipFill>
        <p:spPr>
          <a:xfrm>
            <a:off x="2257425" y="2169021"/>
            <a:ext cx="342900" cy="342900"/>
          </a:xfrm>
          <a:prstGeom prst="rect">
            <a:avLst/>
          </a:prstGeom>
        </p:spPr>
      </p:pic>
      <p:sp>
        <p:nvSpPr>
          <p:cNvPr id="10" name="Text 5"/>
          <p:cNvSpPr/>
          <p:nvPr/>
        </p:nvSpPr>
        <p:spPr>
          <a:xfrm>
            <a:off x="1492234" y="2619077"/>
            <a:ext cx="1873281" cy="164306"/>
          </a:xfrm>
          <a:prstGeom prst="rect">
            <a:avLst/>
          </a:prstGeom>
          <a:noFill/>
          <a:ln/>
        </p:spPr>
        <p:txBody>
          <a:bodyPr wrap="square" lIns="0" tIns="0" rIns="0" bIns="0" rtlCol="0" anchor="t">
            <a:spAutoFit/>
          </a:bodyPr>
          <a:lstStyle/>
          <a:p>
            <a:pPr marL="0" indent="0" algn="ctr">
              <a:buNone/>
            </a:pPr>
            <a:r>
              <a:rPr lang="en-US" sz="800" dirty="0">
                <a:solidFill>
                  <a:srgbClr val="64748B"/>
                </a:solidFill>
                <a:latin typeface="Inter SemiBold" pitchFamily="34" charset="0"/>
                <a:ea typeface="Inter SemiBold" pitchFamily="34" charset="-122"/>
                <a:cs typeface="Inter SemiBold" pitchFamily="34" charset="-120"/>
              </a:rPr>
              <a:t>[ 各模型 Reliability Distribution 圖 ]</a:t>
            </a:r>
            <a:endParaRPr lang="en-US" sz="800" dirty="0"/>
          </a:p>
        </p:txBody>
      </p:sp>
      <p:sp>
        <p:nvSpPr>
          <p:cNvPr id="11" name="Text 6"/>
          <p:cNvSpPr/>
          <p:nvPr/>
        </p:nvSpPr>
        <p:spPr>
          <a:xfrm>
            <a:off x="1492234" y="2783384"/>
            <a:ext cx="1873281" cy="144661"/>
          </a:xfrm>
          <a:prstGeom prst="rect">
            <a:avLst/>
          </a:prstGeom>
          <a:noFill/>
          <a:ln/>
        </p:spPr>
        <p:txBody>
          <a:bodyPr wrap="square" lIns="0" tIns="0" rIns="0" bIns="0" rtlCol="0" anchor="t">
            <a:spAutoFit/>
          </a:bodyPr>
          <a:lstStyle/>
          <a:p>
            <a:pPr marL="0" indent="0" algn="ctr">
              <a:buNone/>
            </a:pPr>
            <a:r>
              <a:rPr lang="en-US" sz="750" dirty="0">
                <a:solidFill>
                  <a:srgbClr val="94A3B8"/>
                </a:solidFill>
                <a:latin typeface="Inter" pitchFamily="34" charset="0"/>
                <a:ea typeface="Inter" pitchFamily="34" charset="-122"/>
                <a:cs typeface="Inter" pitchFamily="34" charset="-120"/>
              </a:rPr>
              <a:t>比較 Positive 與 Negative 樣本的分離度</a:t>
            </a:r>
            <a:endParaRPr lang="en-US" sz="750" dirty="0"/>
          </a:p>
        </p:txBody>
      </p:sp>
      <p:pic>
        <p:nvPicPr>
          <p:cNvPr id="12" name="Image 3" descr="preencoded.png"/>
          <p:cNvPicPr>
            <a:picLocks noChangeAspect="1"/>
          </p:cNvPicPr>
          <p:nvPr/>
        </p:nvPicPr>
        <p:blipFill>
          <a:blip r:embed="rId6"/>
          <a:stretch>
            <a:fillRect/>
          </a:stretch>
        </p:blipFill>
        <p:spPr>
          <a:xfrm>
            <a:off x="607219" y="4729163"/>
            <a:ext cx="107156" cy="139303"/>
          </a:xfrm>
          <a:prstGeom prst="rect">
            <a:avLst/>
          </a:prstGeom>
        </p:spPr>
      </p:pic>
      <p:sp>
        <p:nvSpPr>
          <p:cNvPr id="13" name="Text 7"/>
          <p:cNvSpPr/>
          <p:nvPr/>
        </p:nvSpPr>
        <p:spPr>
          <a:xfrm>
            <a:off x="771525" y="4729163"/>
            <a:ext cx="2300310" cy="128753"/>
          </a:xfrm>
          <a:prstGeom prst="rect">
            <a:avLst/>
          </a:prstGeom>
          <a:noFill/>
          <a:ln/>
        </p:spPr>
        <p:txBody>
          <a:bodyPr wrap="none" lIns="0" tIns="0" rIns="0" bIns="0" rtlCol="0" anchor="t">
            <a:spAutoFit/>
          </a:bodyPr>
          <a:lstStyle/>
          <a:p>
            <a:pPr>
              <a:lnSpc>
                <a:spcPct val="120000"/>
              </a:lnSpc>
            </a:pPr>
            <a:r>
              <a:rPr lang="en-US" altLang="zh-TW" sz="750" dirty="0"/>
              <a:t>Gemini 2.5: </a:t>
            </a:r>
            <a:r>
              <a:rPr lang="zh-TW" altLang="en-US" sz="750" dirty="0"/>
              <a:t>展現出最清晰的分佈區隔，重疊區間最小。</a:t>
            </a:r>
            <a:endParaRPr lang="en-US" sz="750" dirty="0"/>
          </a:p>
        </p:txBody>
      </p:sp>
      <p:pic>
        <p:nvPicPr>
          <p:cNvPr id="14" name="Image 4" descr="preencoded.png"/>
          <p:cNvPicPr>
            <a:picLocks noChangeAspect="1"/>
          </p:cNvPicPr>
          <p:nvPr/>
        </p:nvPicPr>
        <p:blipFill>
          <a:blip r:embed="rId7"/>
          <a:stretch>
            <a:fillRect/>
          </a:stretch>
        </p:blipFill>
        <p:spPr>
          <a:xfrm>
            <a:off x="607219" y="4947047"/>
            <a:ext cx="107156" cy="139303"/>
          </a:xfrm>
          <a:prstGeom prst="rect">
            <a:avLst/>
          </a:prstGeom>
        </p:spPr>
      </p:pic>
      <p:sp>
        <p:nvSpPr>
          <p:cNvPr id="15" name="Text 8"/>
          <p:cNvSpPr/>
          <p:nvPr/>
        </p:nvSpPr>
        <p:spPr>
          <a:xfrm>
            <a:off x="771525" y="4925616"/>
            <a:ext cx="2756455" cy="160734"/>
          </a:xfrm>
          <a:prstGeom prst="rect">
            <a:avLst/>
          </a:prstGeom>
          <a:noFill/>
          <a:ln/>
        </p:spPr>
        <p:txBody>
          <a:bodyPr wrap="none" lIns="0" tIns="0" rIns="0" bIns="0" rtlCol="0" anchor="t">
            <a:spAutoFit/>
          </a:bodyPr>
          <a:lstStyle/>
          <a:p>
            <a:pPr marL="0" indent="0" algn="l">
              <a:lnSpc>
                <a:spcPct val="120000"/>
              </a:lnSpc>
              <a:buNone/>
            </a:pPr>
            <a:r>
              <a:rPr lang="en-US" sz="800" dirty="0">
                <a:solidFill>
                  <a:srgbClr val="334155"/>
                </a:solidFill>
                <a:latin typeface="Inter" pitchFamily="34" charset="0"/>
                <a:ea typeface="Inter" pitchFamily="34" charset="-122"/>
                <a:cs typeface="Inter" pitchFamily="34" charset="-120"/>
              </a:rPr>
              <a:t>GPT-4o 在低分區存在較多真實關係誤判，區分能力次之。</a:t>
            </a:r>
            <a:endParaRPr lang="en-US" sz="800" dirty="0"/>
          </a:p>
        </p:txBody>
      </p:sp>
      <p:sp>
        <p:nvSpPr>
          <p:cNvPr id="16" name="Shape 9"/>
          <p:cNvSpPr/>
          <p:nvPr/>
        </p:nvSpPr>
        <p:spPr>
          <a:xfrm>
            <a:off x="4714875" y="1062633"/>
            <a:ext cx="4000500" cy="4080867"/>
          </a:xfrm>
          <a:prstGeom prst="rect">
            <a:avLst/>
          </a:prstGeom>
          <a:solidFill>
            <a:srgbClr val="FFFFFF"/>
          </a:solidFill>
          <a:ln/>
        </p:spPr>
        <p:txBody>
          <a:bodyPr/>
          <a:lstStyle/>
          <a:p>
            <a:endParaRPr lang="zh-TW" altLang="en-US"/>
          </a:p>
        </p:txBody>
      </p:sp>
      <p:sp>
        <p:nvSpPr>
          <p:cNvPr id="17" name="Shape 10"/>
          <p:cNvSpPr/>
          <p:nvPr/>
        </p:nvSpPr>
        <p:spPr>
          <a:xfrm>
            <a:off x="4714875" y="1062633"/>
            <a:ext cx="4000500" cy="28575"/>
          </a:xfrm>
          <a:prstGeom prst="rect">
            <a:avLst/>
          </a:prstGeom>
          <a:solidFill>
            <a:srgbClr val="64748B"/>
          </a:solidFill>
          <a:ln/>
        </p:spPr>
        <p:txBody>
          <a:bodyPr/>
          <a:lstStyle/>
          <a:p>
            <a:endParaRPr lang="zh-TW" altLang="en-US"/>
          </a:p>
        </p:txBody>
      </p:sp>
      <p:pic>
        <p:nvPicPr>
          <p:cNvPr id="18" name="Image 5" descr="preencoded.png"/>
          <p:cNvPicPr>
            <a:picLocks noChangeAspect="1"/>
          </p:cNvPicPr>
          <p:nvPr/>
        </p:nvPicPr>
        <p:blipFill>
          <a:blip r:embed="rId8"/>
          <a:stretch>
            <a:fillRect/>
          </a:stretch>
        </p:blipFill>
        <p:spPr>
          <a:xfrm>
            <a:off x="4893469" y="1251942"/>
            <a:ext cx="142875" cy="142875"/>
          </a:xfrm>
          <a:prstGeom prst="rect">
            <a:avLst/>
          </a:prstGeom>
        </p:spPr>
      </p:pic>
      <p:sp>
        <p:nvSpPr>
          <p:cNvPr id="19" name="Text 11"/>
          <p:cNvSpPr/>
          <p:nvPr/>
        </p:nvSpPr>
        <p:spPr>
          <a:xfrm>
            <a:off x="5107781" y="1241227"/>
            <a:ext cx="1413486" cy="164306"/>
          </a:xfrm>
          <a:prstGeom prst="rect">
            <a:avLst/>
          </a:prstGeom>
          <a:noFill/>
          <a:ln/>
        </p:spPr>
        <p:txBody>
          <a:bodyPr wrap="square" lIns="0" tIns="0" rIns="0" bIns="0" rtlCol="0" anchor="t">
            <a:spAutoFit/>
          </a:bodyPr>
          <a:lstStyle/>
          <a:p>
            <a:pPr marL="0" indent="0" algn="l">
              <a:buNone/>
            </a:pPr>
            <a:r>
              <a:rPr lang="en-US" sz="1000" b="1" dirty="0">
                <a:solidFill>
                  <a:srgbClr val="0F172A"/>
                </a:solidFill>
                <a:latin typeface="Inter Bold" pitchFamily="34" charset="0"/>
                <a:ea typeface="Inter Bold" pitchFamily="34" charset="-122"/>
                <a:cs typeface="Inter Bold" pitchFamily="34" charset="-120"/>
              </a:rPr>
              <a:t>Performance Metrics</a:t>
            </a:r>
            <a:endParaRPr lang="en-US" sz="1000" dirty="0"/>
          </a:p>
        </p:txBody>
      </p:sp>
      <p:pic>
        <p:nvPicPr>
          <p:cNvPr id="21" name="Image 7" descr="preencoded.png"/>
          <p:cNvPicPr>
            <a:picLocks noChangeAspect="1"/>
          </p:cNvPicPr>
          <p:nvPr/>
        </p:nvPicPr>
        <p:blipFill>
          <a:blip r:embed="rId9"/>
          <a:stretch>
            <a:fillRect/>
          </a:stretch>
        </p:blipFill>
        <p:spPr>
          <a:xfrm>
            <a:off x="4893469" y="4729163"/>
            <a:ext cx="121444" cy="139303"/>
          </a:xfrm>
          <a:prstGeom prst="rect">
            <a:avLst/>
          </a:prstGeom>
        </p:spPr>
      </p:pic>
      <p:sp>
        <p:nvSpPr>
          <p:cNvPr id="22" name="Text 12"/>
          <p:cNvSpPr/>
          <p:nvPr/>
        </p:nvSpPr>
        <p:spPr>
          <a:xfrm>
            <a:off x="5072063" y="4707731"/>
            <a:ext cx="2519921" cy="137345"/>
          </a:xfrm>
          <a:prstGeom prst="rect">
            <a:avLst/>
          </a:prstGeom>
          <a:noFill/>
          <a:ln/>
        </p:spPr>
        <p:txBody>
          <a:bodyPr wrap="none" lIns="0" tIns="0" rIns="0" bIns="0" rtlCol="0" anchor="t">
            <a:spAutoFit/>
          </a:bodyPr>
          <a:lstStyle/>
          <a:p>
            <a:pPr>
              <a:lnSpc>
                <a:spcPct val="120000"/>
              </a:lnSpc>
            </a:pPr>
            <a:r>
              <a:rPr lang="en-US" sz="800" dirty="0"/>
              <a:t>Gemini </a:t>
            </a:r>
            <a:r>
              <a:rPr lang="zh-TW" altLang="en-US" sz="800" dirty="0"/>
              <a:t>在 </a:t>
            </a:r>
            <a:r>
              <a:rPr lang="en-US" sz="800" dirty="0"/>
              <a:t>Recall (0.89) </a:t>
            </a:r>
            <a:r>
              <a:rPr lang="zh-TW" altLang="en-US" sz="800" dirty="0"/>
              <a:t>表現卓越，能挖掘更多隱藏人脈。</a:t>
            </a:r>
            <a:endParaRPr lang="en-US" sz="800" dirty="0"/>
          </a:p>
        </p:txBody>
      </p:sp>
      <p:pic>
        <p:nvPicPr>
          <p:cNvPr id="23" name="Image 8" descr="preencoded.png"/>
          <p:cNvPicPr>
            <a:picLocks noChangeAspect="1"/>
          </p:cNvPicPr>
          <p:nvPr/>
        </p:nvPicPr>
        <p:blipFill>
          <a:blip r:embed="rId10"/>
          <a:stretch>
            <a:fillRect/>
          </a:stretch>
        </p:blipFill>
        <p:spPr>
          <a:xfrm>
            <a:off x="4893469" y="4947047"/>
            <a:ext cx="107156" cy="139303"/>
          </a:xfrm>
          <a:prstGeom prst="rect">
            <a:avLst/>
          </a:prstGeom>
        </p:spPr>
      </p:pic>
      <p:sp>
        <p:nvSpPr>
          <p:cNvPr id="24" name="Text 13"/>
          <p:cNvSpPr/>
          <p:nvPr/>
        </p:nvSpPr>
        <p:spPr>
          <a:xfrm>
            <a:off x="5057775" y="4925616"/>
            <a:ext cx="2827976" cy="160734"/>
          </a:xfrm>
          <a:prstGeom prst="rect">
            <a:avLst/>
          </a:prstGeom>
          <a:noFill/>
          <a:ln/>
        </p:spPr>
        <p:txBody>
          <a:bodyPr wrap="none" lIns="0" tIns="0" rIns="0" bIns="0" rtlCol="0" anchor="t">
            <a:spAutoFit/>
          </a:bodyPr>
          <a:lstStyle/>
          <a:p>
            <a:pPr marL="0" indent="0" algn="l">
              <a:lnSpc>
                <a:spcPct val="120000"/>
              </a:lnSpc>
              <a:buNone/>
            </a:pPr>
            <a:r>
              <a:rPr lang="en-US" sz="800" dirty="0">
                <a:solidFill>
                  <a:srgbClr val="334155"/>
                </a:solidFill>
                <a:latin typeface="Inter" pitchFamily="34" charset="0"/>
                <a:ea typeface="Inter" pitchFamily="34" charset="-122"/>
                <a:cs typeface="Inter" pitchFamily="34" charset="-120"/>
              </a:rPr>
              <a:t>綜合 F1-Score 顯示 Gemini 在開放世界場景下最具穩定性。</a:t>
            </a:r>
            <a:endParaRPr lang="en-US" sz="800" dirty="0"/>
          </a:p>
        </p:txBody>
      </p:sp>
      <p:pic>
        <p:nvPicPr>
          <p:cNvPr id="25" name="圖片 24">
            <a:extLst>
              <a:ext uri="{FF2B5EF4-FFF2-40B4-BE49-F238E27FC236}">
                <a16:creationId xmlns:a16="http://schemas.microsoft.com/office/drawing/2014/main" id="{2B930630-E16B-C196-FBDB-3392055AA62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094" y="1541585"/>
            <a:ext cx="3060274" cy="3122961"/>
          </a:xfrm>
          <a:prstGeom prst="rect">
            <a:avLst/>
          </a:prstGeom>
          <a:noFill/>
          <a:ln>
            <a:noFill/>
          </a:ln>
        </p:spPr>
      </p:pic>
      <p:pic>
        <p:nvPicPr>
          <p:cNvPr id="26" name="圖片 25">
            <a:extLst>
              <a:ext uri="{FF2B5EF4-FFF2-40B4-BE49-F238E27FC236}">
                <a16:creationId xmlns:a16="http://schemas.microsoft.com/office/drawing/2014/main" id="{A1328ADB-A62D-294D-2CA7-FF18D6EA307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79684" y="1691283"/>
            <a:ext cx="3192766" cy="2847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3988557"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Discussion: Strengths of the System</a:t>
            </a:r>
            <a:endParaRPr lang="en-US" sz="1600" dirty="0"/>
          </a:p>
        </p:txBody>
      </p:sp>
      <p:sp>
        <p:nvSpPr>
          <p:cNvPr id="4" name="Shape 1"/>
          <p:cNvSpPr/>
          <p:nvPr/>
        </p:nvSpPr>
        <p:spPr>
          <a:xfrm>
            <a:off x="428625" y="1134070"/>
            <a:ext cx="4000500" cy="1861840"/>
          </a:xfrm>
          <a:prstGeom prst="rect">
            <a:avLst/>
          </a:prstGeom>
          <a:solidFill>
            <a:srgbClr val="FFFFFF"/>
          </a:solidFill>
          <a:ln/>
        </p:spPr>
        <p:txBody>
          <a:bodyPr/>
          <a:lstStyle/>
          <a:p>
            <a:endParaRPr lang="zh-TW" altLang="en-US"/>
          </a:p>
        </p:txBody>
      </p:sp>
      <p:sp>
        <p:nvSpPr>
          <p:cNvPr id="5" name="Shape 2"/>
          <p:cNvSpPr/>
          <p:nvPr/>
        </p:nvSpPr>
        <p:spPr>
          <a:xfrm>
            <a:off x="428625" y="1134070"/>
            <a:ext cx="4000500" cy="42863"/>
          </a:xfrm>
          <a:prstGeom prst="rect">
            <a:avLst/>
          </a:prstGeom>
          <a:solidFill>
            <a:srgbClr val="2563EB"/>
          </a:solidFill>
          <a:ln/>
        </p:spPr>
        <p:txBody>
          <a:bodyPr/>
          <a:lstStyle/>
          <a:p>
            <a:endParaRPr lang="zh-TW" altLang="en-US"/>
          </a:p>
        </p:txBody>
      </p:sp>
      <p:pic>
        <p:nvPicPr>
          <p:cNvPr id="6" name="Image 1" descr="preencoded.png"/>
          <p:cNvPicPr>
            <a:picLocks noChangeAspect="1"/>
          </p:cNvPicPr>
          <p:nvPr/>
        </p:nvPicPr>
        <p:blipFill>
          <a:blip r:embed="rId4"/>
          <a:stretch>
            <a:fillRect/>
          </a:stretch>
        </p:blipFill>
        <p:spPr>
          <a:xfrm>
            <a:off x="678656" y="1348383"/>
            <a:ext cx="3500438" cy="257175"/>
          </a:xfrm>
          <a:prstGeom prst="rect">
            <a:avLst/>
          </a:prstGeom>
        </p:spPr>
      </p:pic>
      <p:sp>
        <p:nvSpPr>
          <p:cNvPr id="7" name="Text 3"/>
          <p:cNvSpPr/>
          <p:nvPr/>
        </p:nvSpPr>
        <p:spPr>
          <a:xfrm>
            <a:off x="678656" y="1712714"/>
            <a:ext cx="3500438" cy="196453"/>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Open World Discovery</a:t>
            </a:r>
            <a:endParaRPr lang="en-US" sz="1200" dirty="0"/>
          </a:p>
        </p:txBody>
      </p:sp>
      <p:sp>
        <p:nvSpPr>
          <p:cNvPr id="8" name="Text 4"/>
          <p:cNvSpPr/>
          <p:nvPr/>
        </p:nvSpPr>
        <p:spPr>
          <a:xfrm>
            <a:off x="678656" y="2016323"/>
            <a:ext cx="350043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64748B"/>
                </a:solidFill>
                <a:latin typeface="Inter" pitchFamily="34" charset="0"/>
                <a:ea typeface="Inter" pitchFamily="34" charset="-122"/>
                <a:cs typeface="Inter" pitchFamily="34" charset="-120"/>
              </a:rPr>
              <a:t>突破傳統靜態知識圖譜的限制，能夠動態探索並發現</a:t>
            </a:r>
            <a:r>
              <a:rPr lang="en-US" sz="900" dirty="0">
                <a:solidFill>
                  <a:srgbClr val="2563EB"/>
                </a:solidFill>
                <a:latin typeface="Inter SemiBold" pitchFamily="34" charset="0"/>
                <a:ea typeface="Inter SemiBold" pitchFamily="34" charset="-122"/>
                <a:cs typeface="Inter SemiBold" pitchFamily="34" charset="-120"/>
              </a:rPr>
              <a:t>圖譜外的新興關係</a:t>
            </a:r>
            <a:r>
              <a:rPr lang="en-US" sz="950" dirty="0">
                <a:solidFill>
                  <a:srgbClr val="64748B"/>
                </a:solidFill>
                <a:latin typeface="Inter" pitchFamily="34" charset="0"/>
                <a:ea typeface="Inter" pitchFamily="34" charset="-122"/>
                <a:cs typeface="Inter" pitchFamily="34" charset="-120"/>
              </a:rPr>
              <a:t>，實現真正的開放世界人脈搜尋。</a:t>
            </a:r>
            <a:endParaRPr lang="en-US" sz="950" dirty="0"/>
          </a:p>
        </p:txBody>
      </p:sp>
      <p:sp>
        <p:nvSpPr>
          <p:cNvPr id="9" name="Shape 5"/>
          <p:cNvSpPr/>
          <p:nvPr/>
        </p:nvSpPr>
        <p:spPr>
          <a:xfrm>
            <a:off x="4714875" y="1134070"/>
            <a:ext cx="4000500" cy="1861840"/>
          </a:xfrm>
          <a:prstGeom prst="rect">
            <a:avLst/>
          </a:prstGeom>
          <a:solidFill>
            <a:srgbClr val="FFFFFF"/>
          </a:solidFill>
          <a:ln/>
        </p:spPr>
        <p:txBody>
          <a:bodyPr/>
          <a:lstStyle/>
          <a:p>
            <a:endParaRPr lang="zh-TW" altLang="en-US"/>
          </a:p>
        </p:txBody>
      </p:sp>
      <p:sp>
        <p:nvSpPr>
          <p:cNvPr id="10" name="Shape 6"/>
          <p:cNvSpPr/>
          <p:nvPr/>
        </p:nvSpPr>
        <p:spPr>
          <a:xfrm>
            <a:off x="4714875" y="1134070"/>
            <a:ext cx="4000500" cy="42863"/>
          </a:xfrm>
          <a:prstGeom prst="rect">
            <a:avLst/>
          </a:prstGeom>
          <a:solidFill>
            <a:srgbClr val="2563EB"/>
          </a:solidFill>
          <a:ln/>
        </p:spPr>
        <p:txBody>
          <a:bodyPr/>
          <a:lstStyle/>
          <a:p>
            <a:endParaRPr lang="zh-TW" altLang="en-US"/>
          </a:p>
        </p:txBody>
      </p:sp>
      <p:pic>
        <p:nvPicPr>
          <p:cNvPr id="11" name="Image 2" descr="preencoded.png"/>
          <p:cNvPicPr>
            <a:picLocks noChangeAspect="1"/>
          </p:cNvPicPr>
          <p:nvPr/>
        </p:nvPicPr>
        <p:blipFill>
          <a:blip r:embed="rId5"/>
          <a:stretch>
            <a:fillRect/>
          </a:stretch>
        </p:blipFill>
        <p:spPr>
          <a:xfrm>
            <a:off x="4964906" y="1348383"/>
            <a:ext cx="3500438" cy="257175"/>
          </a:xfrm>
          <a:prstGeom prst="rect">
            <a:avLst/>
          </a:prstGeom>
        </p:spPr>
      </p:pic>
      <p:sp>
        <p:nvSpPr>
          <p:cNvPr id="12" name="Text 7"/>
          <p:cNvSpPr/>
          <p:nvPr/>
        </p:nvSpPr>
        <p:spPr>
          <a:xfrm>
            <a:off x="4964906" y="1712714"/>
            <a:ext cx="3500438" cy="196453"/>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Dynamic Adaptability</a:t>
            </a:r>
            <a:endParaRPr lang="en-US" sz="1200" dirty="0"/>
          </a:p>
        </p:txBody>
      </p:sp>
      <p:sp>
        <p:nvSpPr>
          <p:cNvPr id="13" name="Text 8"/>
          <p:cNvSpPr/>
          <p:nvPr/>
        </p:nvSpPr>
        <p:spPr>
          <a:xfrm>
            <a:off x="4964906" y="2016323"/>
            <a:ext cx="350043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64748B"/>
                </a:solidFill>
                <a:latin typeface="Inter" pitchFamily="34" charset="0"/>
                <a:ea typeface="Inter" pitchFamily="34" charset="-122"/>
                <a:cs typeface="Inter" pitchFamily="34" charset="-120"/>
              </a:rPr>
              <a:t>關係建構與更新具備</a:t>
            </a:r>
            <a:r>
              <a:rPr lang="en-US" sz="900" dirty="0">
                <a:solidFill>
                  <a:srgbClr val="2563EB"/>
                </a:solidFill>
                <a:latin typeface="Inter SemiBold" pitchFamily="34" charset="0"/>
                <a:ea typeface="Inter SemiBold" pitchFamily="34" charset="-122"/>
                <a:cs typeface="Inter SemiBold" pitchFamily="34" charset="-120"/>
              </a:rPr>
              <a:t>即時性</a:t>
            </a:r>
            <a:r>
              <a:rPr lang="en-US" sz="950" dirty="0">
                <a:solidFill>
                  <a:srgbClr val="64748B"/>
                </a:solidFill>
                <a:latin typeface="Inter" pitchFamily="34" charset="0"/>
                <a:ea typeface="Inter" pitchFamily="34" charset="-122"/>
                <a:cs typeface="Inter" pitchFamily="34" charset="-120"/>
              </a:rPr>
              <a:t>，能隨時適應真實世界資訊的變化，確保搜尋結果反映最新的人物動態。</a:t>
            </a:r>
            <a:endParaRPr lang="en-US" sz="950" dirty="0"/>
          </a:p>
        </p:txBody>
      </p:sp>
      <p:sp>
        <p:nvSpPr>
          <p:cNvPr id="14" name="Shape 9"/>
          <p:cNvSpPr/>
          <p:nvPr/>
        </p:nvSpPr>
        <p:spPr>
          <a:xfrm>
            <a:off x="428625" y="3281660"/>
            <a:ext cx="4000500" cy="1861840"/>
          </a:xfrm>
          <a:prstGeom prst="rect">
            <a:avLst/>
          </a:prstGeom>
          <a:solidFill>
            <a:srgbClr val="FFFFFF"/>
          </a:solidFill>
          <a:ln/>
        </p:spPr>
        <p:txBody>
          <a:bodyPr/>
          <a:lstStyle/>
          <a:p>
            <a:endParaRPr lang="zh-TW" altLang="en-US"/>
          </a:p>
        </p:txBody>
      </p:sp>
      <p:sp>
        <p:nvSpPr>
          <p:cNvPr id="15" name="Shape 10"/>
          <p:cNvSpPr/>
          <p:nvPr/>
        </p:nvSpPr>
        <p:spPr>
          <a:xfrm>
            <a:off x="428625" y="3281660"/>
            <a:ext cx="4000500" cy="42863"/>
          </a:xfrm>
          <a:prstGeom prst="rect">
            <a:avLst/>
          </a:prstGeom>
          <a:solidFill>
            <a:srgbClr val="2563EB"/>
          </a:solidFill>
          <a:ln/>
        </p:spPr>
        <p:txBody>
          <a:bodyPr/>
          <a:lstStyle/>
          <a:p>
            <a:endParaRPr lang="zh-TW" altLang="en-US"/>
          </a:p>
        </p:txBody>
      </p:sp>
      <p:pic>
        <p:nvPicPr>
          <p:cNvPr id="16" name="Image 3" descr="preencoded.png"/>
          <p:cNvPicPr>
            <a:picLocks noChangeAspect="1"/>
          </p:cNvPicPr>
          <p:nvPr/>
        </p:nvPicPr>
        <p:blipFill>
          <a:blip r:embed="rId6"/>
          <a:stretch>
            <a:fillRect/>
          </a:stretch>
        </p:blipFill>
        <p:spPr>
          <a:xfrm>
            <a:off x="678656" y="3495973"/>
            <a:ext cx="3500438" cy="257175"/>
          </a:xfrm>
          <a:prstGeom prst="rect">
            <a:avLst/>
          </a:prstGeom>
        </p:spPr>
      </p:pic>
      <p:sp>
        <p:nvSpPr>
          <p:cNvPr id="17" name="Text 11"/>
          <p:cNvSpPr/>
          <p:nvPr/>
        </p:nvSpPr>
        <p:spPr>
          <a:xfrm>
            <a:off x="678656" y="3860304"/>
            <a:ext cx="3500438" cy="196453"/>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High Explainability</a:t>
            </a:r>
            <a:endParaRPr lang="en-US" sz="1200" dirty="0"/>
          </a:p>
        </p:txBody>
      </p:sp>
      <p:sp>
        <p:nvSpPr>
          <p:cNvPr id="18" name="Text 12"/>
          <p:cNvSpPr/>
          <p:nvPr/>
        </p:nvSpPr>
        <p:spPr>
          <a:xfrm>
            <a:off x="678656" y="4163913"/>
            <a:ext cx="350043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64748B"/>
                </a:solidFill>
                <a:latin typeface="Inter" pitchFamily="34" charset="0"/>
                <a:ea typeface="Inter" pitchFamily="34" charset="-122"/>
                <a:cs typeface="Inter" pitchFamily="34" charset="-120"/>
              </a:rPr>
              <a:t>提供透明的推理過程，使用者可追蹤</a:t>
            </a:r>
            <a:r>
              <a:rPr lang="en-US" sz="900" dirty="0">
                <a:solidFill>
                  <a:srgbClr val="2563EB"/>
                </a:solidFill>
                <a:latin typeface="Inter SemiBold" pitchFamily="34" charset="0"/>
                <a:ea typeface="Inter SemiBold" pitchFamily="34" charset="-122"/>
                <a:cs typeface="Inter SemiBold" pitchFamily="34" charset="-120"/>
              </a:rPr>
              <a:t>橋接節點</a:t>
            </a:r>
            <a:r>
              <a:rPr lang="en-US" sz="950" dirty="0">
                <a:solidFill>
                  <a:srgbClr val="64748B"/>
                </a:solidFill>
                <a:latin typeface="Inter" pitchFamily="34" charset="0"/>
                <a:ea typeface="Inter" pitchFamily="34" charset="-122"/>
                <a:cs typeface="Inter" pitchFamily="34" charset="-120"/>
              </a:rPr>
              <a:t>與關係建立的邏輯，消除黑盒模型的不確定感。</a:t>
            </a:r>
            <a:endParaRPr lang="en-US" sz="950" dirty="0"/>
          </a:p>
        </p:txBody>
      </p:sp>
      <p:sp>
        <p:nvSpPr>
          <p:cNvPr id="19" name="Shape 13"/>
          <p:cNvSpPr/>
          <p:nvPr/>
        </p:nvSpPr>
        <p:spPr>
          <a:xfrm>
            <a:off x="4714875" y="3281660"/>
            <a:ext cx="4000500" cy="1861840"/>
          </a:xfrm>
          <a:prstGeom prst="rect">
            <a:avLst/>
          </a:prstGeom>
          <a:solidFill>
            <a:srgbClr val="FFFFFF"/>
          </a:solidFill>
          <a:ln/>
        </p:spPr>
        <p:txBody>
          <a:bodyPr/>
          <a:lstStyle/>
          <a:p>
            <a:endParaRPr lang="zh-TW" altLang="en-US"/>
          </a:p>
        </p:txBody>
      </p:sp>
      <p:sp>
        <p:nvSpPr>
          <p:cNvPr id="20" name="Shape 14"/>
          <p:cNvSpPr/>
          <p:nvPr/>
        </p:nvSpPr>
        <p:spPr>
          <a:xfrm>
            <a:off x="4714875" y="3281660"/>
            <a:ext cx="4000500" cy="42863"/>
          </a:xfrm>
          <a:prstGeom prst="rect">
            <a:avLst/>
          </a:prstGeom>
          <a:solidFill>
            <a:srgbClr val="2563EB"/>
          </a:solidFill>
          <a:ln/>
        </p:spPr>
        <p:txBody>
          <a:bodyPr/>
          <a:lstStyle/>
          <a:p>
            <a:endParaRPr lang="zh-TW" altLang="en-US"/>
          </a:p>
        </p:txBody>
      </p:sp>
      <p:sp>
        <p:nvSpPr>
          <p:cNvPr id="21" name="Text 15"/>
          <p:cNvSpPr/>
          <p:nvPr/>
        </p:nvSpPr>
        <p:spPr>
          <a:xfrm>
            <a:off x="4964906" y="3603129"/>
            <a:ext cx="3500438" cy="196453"/>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Evidence-Based Reliability</a:t>
            </a:r>
            <a:endParaRPr lang="en-US" sz="1200" dirty="0"/>
          </a:p>
        </p:txBody>
      </p:sp>
      <p:sp>
        <p:nvSpPr>
          <p:cNvPr id="22" name="Text 16"/>
          <p:cNvSpPr/>
          <p:nvPr/>
        </p:nvSpPr>
        <p:spPr>
          <a:xfrm>
            <a:off x="4964906" y="3906738"/>
            <a:ext cx="350043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64748B"/>
                </a:solidFill>
                <a:latin typeface="Inter" pitchFamily="34" charset="0"/>
                <a:ea typeface="Inter" pitchFamily="34" charset="-122"/>
                <a:cs typeface="Inter" pitchFamily="34" charset="-120"/>
              </a:rPr>
              <a:t>所有發現皆基於</a:t>
            </a:r>
            <a:r>
              <a:rPr lang="en-US" sz="900" dirty="0">
                <a:solidFill>
                  <a:srgbClr val="2563EB"/>
                </a:solidFill>
                <a:latin typeface="Inter SemiBold" pitchFamily="34" charset="0"/>
                <a:ea typeface="Inter SemiBold" pitchFamily="34" charset="-122"/>
                <a:cs typeface="Inter SemiBold" pitchFamily="34" charset="-120"/>
              </a:rPr>
              <a:t>可驗證的外部證據</a:t>
            </a:r>
            <a:r>
              <a:rPr lang="en-US" sz="950" dirty="0">
                <a:solidFill>
                  <a:srgbClr val="64748B"/>
                </a:solidFill>
                <a:latin typeface="Inter" pitchFamily="34" charset="0"/>
                <a:ea typeface="Inter" pitchFamily="34" charset="-122"/>
                <a:cs typeface="Inter" pitchFamily="34" charset="-120"/>
              </a:rPr>
              <a:t>，配合量化的 Reliability Score，有效過濾 AI 幻覺，確保結果真實可靠。</a:t>
            </a:r>
            <a:endParaRPr lang="en-US" sz="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3365376"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Conclusion: Key Contributions</a:t>
            </a:r>
            <a:endParaRPr lang="en-US" sz="1600" dirty="0"/>
          </a:p>
        </p:txBody>
      </p:sp>
      <p:sp>
        <p:nvSpPr>
          <p:cNvPr id="4" name="Shape 1"/>
          <p:cNvSpPr/>
          <p:nvPr/>
        </p:nvSpPr>
        <p:spPr>
          <a:xfrm>
            <a:off x="714375" y="1263551"/>
            <a:ext cx="7715250" cy="785813"/>
          </a:xfrm>
          <a:prstGeom prst="rect">
            <a:avLst/>
          </a:prstGeom>
          <a:solidFill>
            <a:srgbClr val="FFFFFF"/>
          </a:solidFill>
          <a:ln/>
        </p:spPr>
        <p:txBody>
          <a:bodyPr/>
          <a:lstStyle/>
          <a:p>
            <a:endParaRPr lang="zh-TW" altLang="en-US"/>
          </a:p>
        </p:txBody>
      </p:sp>
      <p:sp>
        <p:nvSpPr>
          <p:cNvPr id="5" name="Shape 2"/>
          <p:cNvSpPr/>
          <p:nvPr/>
        </p:nvSpPr>
        <p:spPr>
          <a:xfrm>
            <a:off x="714375" y="1263551"/>
            <a:ext cx="57150" cy="785813"/>
          </a:xfrm>
          <a:prstGeom prst="rect">
            <a:avLst/>
          </a:prstGeom>
          <a:solidFill>
            <a:srgbClr val="2563EB"/>
          </a:solidFill>
          <a:ln/>
        </p:spPr>
        <p:txBody>
          <a:bodyPr/>
          <a:lstStyle/>
          <a:p>
            <a:endParaRPr lang="zh-TW" altLang="en-US"/>
          </a:p>
        </p:txBody>
      </p:sp>
      <p:pic>
        <p:nvPicPr>
          <p:cNvPr id="6" name="Image 1" descr="preencoded.png"/>
          <p:cNvPicPr>
            <a:picLocks noChangeAspect="1"/>
          </p:cNvPicPr>
          <p:nvPr/>
        </p:nvPicPr>
        <p:blipFill>
          <a:blip r:embed="rId4"/>
          <a:stretch>
            <a:fillRect/>
          </a:stretch>
        </p:blipFill>
        <p:spPr>
          <a:xfrm>
            <a:off x="1053703" y="1590377"/>
            <a:ext cx="321469" cy="257175"/>
          </a:xfrm>
          <a:prstGeom prst="rect">
            <a:avLst/>
          </a:prstGeom>
        </p:spPr>
      </p:pic>
      <p:sp>
        <p:nvSpPr>
          <p:cNvPr id="7" name="Text 3"/>
          <p:cNvSpPr/>
          <p:nvPr/>
        </p:nvSpPr>
        <p:spPr>
          <a:xfrm>
            <a:off x="1643063" y="1506606"/>
            <a:ext cx="5465052"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建立開放世界人物關係搜尋系統</a:t>
            </a:r>
            <a:endParaRPr lang="en-US" sz="1100" dirty="0"/>
          </a:p>
        </p:txBody>
      </p:sp>
      <p:sp>
        <p:nvSpPr>
          <p:cNvPr id="8" name="Text 4"/>
          <p:cNvSpPr/>
          <p:nvPr/>
        </p:nvSpPr>
        <p:spPr>
          <a:xfrm>
            <a:off x="1643063" y="1769139"/>
            <a:ext cx="5465052" cy="180017"/>
          </a:xfrm>
          <a:prstGeom prst="rect">
            <a:avLst/>
          </a:prstGeom>
          <a:noFill/>
          <a:ln/>
        </p:spPr>
        <p:txBody>
          <a:bodyPr wrap="none" lIns="0" tIns="0" rIns="0" bIns="0" rtlCol="0" anchor="t">
            <a:spAutoFit/>
          </a:bodyPr>
          <a:lstStyle/>
          <a:p>
            <a:pPr marL="0" indent="0" algn="l">
              <a:lnSpc>
                <a:spcPct val="112000"/>
              </a:lnSpc>
              <a:buNone/>
            </a:pPr>
            <a:r>
              <a:rPr lang="en-US" sz="950" dirty="0">
                <a:solidFill>
                  <a:srgbClr val="64748B"/>
                </a:solidFill>
                <a:latin typeface="Inter" pitchFamily="34" charset="0"/>
                <a:ea typeface="Inter" pitchFamily="34" charset="-122"/>
                <a:cs typeface="Inter" pitchFamily="34" charset="-120"/>
              </a:rPr>
              <a:t>利用生成式 AI 突破傳統靜態知識圖譜的限制，實現了</a:t>
            </a:r>
            <a:r>
              <a:rPr lang="en-US" sz="900" dirty="0">
                <a:solidFill>
                  <a:srgbClr val="2563EB"/>
                </a:solidFill>
                <a:latin typeface="Inter SemiBold" pitchFamily="34" charset="0"/>
                <a:ea typeface="Inter SemiBold" pitchFamily="34" charset="-122"/>
                <a:cs typeface="Inter SemiBold" pitchFamily="34" charset="-120"/>
              </a:rPr>
              <a:t>動態、即時且可擴展</a:t>
            </a:r>
            <a:r>
              <a:rPr lang="en-US" sz="950" dirty="0">
                <a:solidFill>
                  <a:srgbClr val="64748B"/>
                </a:solidFill>
                <a:latin typeface="Inter" pitchFamily="34" charset="0"/>
                <a:ea typeface="Inter" pitchFamily="34" charset="-122"/>
                <a:cs typeface="Inter" pitchFamily="34" charset="-120"/>
              </a:rPr>
              <a:t>的人物關係發現機制。</a:t>
            </a:r>
            <a:endParaRPr lang="en-US" sz="950" dirty="0"/>
          </a:p>
        </p:txBody>
      </p:sp>
      <p:sp>
        <p:nvSpPr>
          <p:cNvPr id="9" name="Shape 5"/>
          <p:cNvSpPr/>
          <p:nvPr/>
        </p:nvSpPr>
        <p:spPr>
          <a:xfrm>
            <a:off x="714375" y="2227957"/>
            <a:ext cx="7715250" cy="785813"/>
          </a:xfrm>
          <a:prstGeom prst="rect">
            <a:avLst/>
          </a:prstGeom>
          <a:solidFill>
            <a:srgbClr val="FFFFFF"/>
          </a:solidFill>
          <a:ln/>
        </p:spPr>
        <p:txBody>
          <a:bodyPr/>
          <a:lstStyle/>
          <a:p>
            <a:endParaRPr lang="zh-TW" altLang="en-US"/>
          </a:p>
        </p:txBody>
      </p:sp>
      <p:sp>
        <p:nvSpPr>
          <p:cNvPr id="10" name="Shape 6"/>
          <p:cNvSpPr/>
          <p:nvPr/>
        </p:nvSpPr>
        <p:spPr>
          <a:xfrm>
            <a:off x="714375" y="2227957"/>
            <a:ext cx="57150" cy="785813"/>
          </a:xfrm>
          <a:prstGeom prst="rect">
            <a:avLst/>
          </a:prstGeom>
          <a:solidFill>
            <a:srgbClr val="2563EB"/>
          </a:solidFill>
          <a:ln/>
        </p:spPr>
        <p:txBody>
          <a:bodyPr/>
          <a:lstStyle/>
          <a:p>
            <a:endParaRPr lang="zh-TW" altLang="en-US"/>
          </a:p>
        </p:txBody>
      </p:sp>
      <p:pic>
        <p:nvPicPr>
          <p:cNvPr id="11" name="Image 2" descr="preencoded.png"/>
          <p:cNvPicPr>
            <a:picLocks noChangeAspect="1"/>
          </p:cNvPicPr>
          <p:nvPr/>
        </p:nvPicPr>
        <p:blipFill>
          <a:blip r:embed="rId5"/>
          <a:stretch>
            <a:fillRect/>
          </a:stretch>
        </p:blipFill>
        <p:spPr>
          <a:xfrm>
            <a:off x="1085850" y="2554784"/>
            <a:ext cx="257175" cy="257175"/>
          </a:xfrm>
          <a:prstGeom prst="rect">
            <a:avLst/>
          </a:prstGeom>
        </p:spPr>
      </p:pic>
      <p:sp>
        <p:nvSpPr>
          <p:cNvPr id="12" name="Text 7"/>
          <p:cNvSpPr/>
          <p:nvPr/>
        </p:nvSpPr>
        <p:spPr>
          <a:xfrm>
            <a:off x="1643063" y="2471012"/>
            <a:ext cx="5979458"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提出並驗證 Reliability Score 機制</a:t>
            </a:r>
            <a:endParaRPr lang="en-US" sz="1100" dirty="0"/>
          </a:p>
        </p:txBody>
      </p:sp>
      <p:sp>
        <p:nvSpPr>
          <p:cNvPr id="13" name="Text 8"/>
          <p:cNvSpPr/>
          <p:nvPr/>
        </p:nvSpPr>
        <p:spPr>
          <a:xfrm>
            <a:off x="1643063" y="2733545"/>
            <a:ext cx="5979458" cy="180017"/>
          </a:xfrm>
          <a:prstGeom prst="rect">
            <a:avLst/>
          </a:prstGeom>
          <a:noFill/>
          <a:ln/>
        </p:spPr>
        <p:txBody>
          <a:bodyPr wrap="none" lIns="0" tIns="0" rIns="0" bIns="0" rtlCol="0" anchor="t">
            <a:spAutoFit/>
          </a:bodyPr>
          <a:lstStyle/>
          <a:p>
            <a:pPr marL="0" indent="0" algn="l">
              <a:lnSpc>
                <a:spcPct val="112000"/>
              </a:lnSpc>
              <a:buNone/>
            </a:pPr>
            <a:r>
              <a:rPr lang="en-US" sz="950" dirty="0">
                <a:solidFill>
                  <a:srgbClr val="64748B"/>
                </a:solidFill>
                <a:latin typeface="Inter" pitchFamily="34" charset="0"/>
                <a:ea typeface="Inter" pitchFamily="34" charset="-122"/>
                <a:cs typeface="Inter" pitchFamily="34" charset="-120"/>
              </a:rPr>
              <a:t>創新性地整合關係強度、信心度與證據分數，有效解決了 LLM 幻覺問題，顯著提升了</a:t>
            </a:r>
            <a:r>
              <a:rPr lang="en-US" sz="900" dirty="0">
                <a:solidFill>
                  <a:srgbClr val="2563EB"/>
                </a:solidFill>
                <a:latin typeface="Inter SemiBold" pitchFamily="34" charset="0"/>
                <a:ea typeface="Inter SemiBold" pitchFamily="34" charset="-122"/>
                <a:cs typeface="Inter SemiBold" pitchFamily="34" charset="-120"/>
              </a:rPr>
              <a:t>關係發現的可信度</a:t>
            </a:r>
            <a:r>
              <a:rPr lang="en-US" sz="950" dirty="0">
                <a:solidFill>
                  <a:srgbClr val="64748B"/>
                </a:solidFill>
                <a:latin typeface="Inter" pitchFamily="34" charset="0"/>
                <a:ea typeface="Inter" pitchFamily="34" charset="-122"/>
                <a:cs typeface="Inter" pitchFamily="34" charset="-120"/>
              </a:rPr>
              <a:t>。</a:t>
            </a:r>
            <a:endParaRPr lang="en-US" sz="950" dirty="0"/>
          </a:p>
        </p:txBody>
      </p:sp>
      <p:sp>
        <p:nvSpPr>
          <p:cNvPr id="14" name="Shape 9"/>
          <p:cNvSpPr/>
          <p:nvPr/>
        </p:nvSpPr>
        <p:spPr>
          <a:xfrm>
            <a:off x="714375" y="3192363"/>
            <a:ext cx="7715250" cy="785813"/>
          </a:xfrm>
          <a:prstGeom prst="rect">
            <a:avLst/>
          </a:prstGeom>
          <a:solidFill>
            <a:srgbClr val="FFFFFF"/>
          </a:solidFill>
          <a:ln/>
        </p:spPr>
        <p:txBody>
          <a:bodyPr/>
          <a:lstStyle/>
          <a:p>
            <a:endParaRPr lang="zh-TW" altLang="en-US"/>
          </a:p>
        </p:txBody>
      </p:sp>
      <p:sp>
        <p:nvSpPr>
          <p:cNvPr id="15" name="Shape 10"/>
          <p:cNvSpPr/>
          <p:nvPr/>
        </p:nvSpPr>
        <p:spPr>
          <a:xfrm>
            <a:off x="714375" y="3192363"/>
            <a:ext cx="57150" cy="785813"/>
          </a:xfrm>
          <a:prstGeom prst="rect">
            <a:avLst/>
          </a:prstGeom>
          <a:solidFill>
            <a:srgbClr val="2563EB"/>
          </a:solidFill>
          <a:ln/>
        </p:spPr>
        <p:txBody>
          <a:bodyPr/>
          <a:lstStyle/>
          <a:p>
            <a:endParaRPr lang="zh-TW" altLang="en-US"/>
          </a:p>
        </p:txBody>
      </p:sp>
      <p:pic>
        <p:nvPicPr>
          <p:cNvPr id="16" name="Image 3" descr="preencoded.png"/>
          <p:cNvPicPr>
            <a:picLocks noChangeAspect="1"/>
          </p:cNvPicPr>
          <p:nvPr/>
        </p:nvPicPr>
        <p:blipFill>
          <a:blip r:embed="rId6"/>
          <a:stretch>
            <a:fillRect/>
          </a:stretch>
        </p:blipFill>
        <p:spPr>
          <a:xfrm>
            <a:off x="1085850" y="3519190"/>
            <a:ext cx="257175" cy="257175"/>
          </a:xfrm>
          <a:prstGeom prst="rect">
            <a:avLst/>
          </a:prstGeom>
        </p:spPr>
      </p:pic>
      <p:sp>
        <p:nvSpPr>
          <p:cNvPr id="17" name="Text 11"/>
          <p:cNvSpPr/>
          <p:nvPr/>
        </p:nvSpPr>
        <p:spPr>
          <a:xfrm>
            <a:off x="1643063" y="3435418"/>
            <a:ext cx="5915025"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建立完整 Benchmark 評估框架</a:t>
            </a:r>
            <a:endParaRPr lang="en-US" sz="1100" dirty="0"/>
          </a:p>
        </p:txBody>
      </p:sp>
      <p:sp>
        <p:nvSpPr>
          <p:cNvPr id="18" name="Text 12"/>
          <p:cNvSpPr/>
          <p:nvPr/>
        </p:nvSpPr>
        <p:spPr>
          <a:xfrm>
            <a:off x="1643063" y="3697951"/>
            <a:ext cx="5915025" cy="180017"/>
          </a:xfrm>
          <a:prstGeom prst="rect">
            <a:avLst/>
          </a:prstGeom>
          <a:noFill/>
          <a:ln/>
        </p:spPr>
        <p:txBody>
          <a:bodyPr wrap="none" lIns="0" tIns="0" rIns="0" bIns="0" rtlCol="0" anchor="t">
            <a:spAutoFit/>
          </a:bodyPr>
          <a:lstStyle/>
          <a:p>
            <a:pPr marL="0" indent="0" algn="l">
              <a:lnSpc>
                <a:spcPct val="112000"/>
              </a:lnSpc>
              <a:buNone/>
            </a:pPr>
            <a:r>
              <a:rPr lang="en-US" sz="950" dirty="0">
                <a:solidFill>
                  <a:srgbClr val="64748B"/>
                </a:solidFill>
                <a:latin typeface="Inter" pitchFamily="34" charset="0"/>
                <a:ea typeface="Inter" pitchFamily="34" charset="-122"/>
                <a:cs typeface="Inter" pitchFamily="34" charset="-120"/>
              </a:rPr>
              <a:t>全面比較了多種搜尋演算法與圖嵌入方法，為開放世界關係發現任務提供了</a:t>
            </a:r>
            <a:r>
              <a:rPr lang="en-US" sz="900" dirty="0">
                <a:solidFill>
                  <a:srgbClr val="2563EB"/>
                </a:solidFill>
                <a:latin typeface="Inter SemiBold" pitchFamily="34" charset="0"/>
                <a:ea typeface="Inter SemiBold" pitchFamily="34" charset="-122"/>
                <a:cs typeface="Inter SemiBold" pitchFamily="34" charset="-120"/>
              </a:rPr>
              <a:t>嚴謹的實驗基準與評估指標</a:t>
            </a:r>
            <a:r>
              <a:rPr lang="en-US" sz="950" dirty="0">
                <a:solidFill>
                  <a:srgbClr val="64748B"/>
                </a:solidFill>
                <a:latin typeface="Inter" pitchFamily="34" charset="0"/>
                <a:ea typeface="Inter" pitchFamily="34" charset="-122"/>
                <a:cs typeface="Inter" pitchFamily="34" charset="-120"/>
              </a:rPr>
              <a:t>。</a:t>
            </a:r>
            <a:endParaRPr lang="en-US" sz="950" dirty="0"/>
          </a:p>
        </p:txBody>
      </p:sp>
      <p:sp>
        <p:nvSpPr>
          <p:cNvPr id="19" name="Shape 13"/>
          <p:cNvSpPr/>
          <p:nvPr/>
        </p:nvSpPr>
        <p:spPr>
          <a:xfrm>
            <a:off x="714375" y="4156770"/>
            <a:ext cx="7715250" cy="785813"/>
          </a:xfrm>
          <a:prstGeom prst="rect">
            <a:avLst/>
          </a:prstGeom>
          <a:solidFill>
            <a:srgbClr val="FFFFFF"/>
          </a:solidFill>
          <a:ln/>
        </p:spPr>
        <p:txBody>
          <a:bodyPr/>
          <a:lstStyle/>
          <a:p>
            <a:endParaRPr lang="zh-TW" altLang="en-US"/>
          </a:p>
        </p:txBody>
      </p:sp>
      <p:sp>
        <p:nvSpPr>
          <p:cNvPr id="20" name="Shape 14"/>
          <p:cNvSpPr/>
          <p:nvPr/>
        </p:nvSpPr>
        <p:spPr>
          <a:xfrm>
            <a:off x="714375" y="4156770"/>
            <a:ext cx="57150" cy="785813"/>
          </a:xfrm>
          <a:prstGeom prst="rect">
            <a:avLst/>
          </a:prstGeom>
          <a:solidFill>
            <a:srgbClr val="2563EB"/>
          </a:solidFill>
          <a:ln/>
        </p:spPr>
        <p:txBody>
          <a:bodyPr/>
          <a:lstStyle/>
          <a:p>
            <a:endParaRPr lang="zh-TW" altLang="en-US"/>
          </a:p>
        </p:txBody>
      </p:sp>
      <p:pic>
        <p:nvPicPr>
          <p:cNvPr id="21" name="Image 4" descr="preencoded.png"/>
          <p:cNvPicPr>
            <a:picLocks noChangeAspect="1"/>
          </p:cNvPicPr>
          <p:nvPr/>
        </p:nvPicPr>
        <p:blipFill>
          <a:blip r:embed="rId7"/>
          <a:stretch>
            <a:fillRect/>
          </a:stretch>
        </p:blipFill>
        <p:spPr>
          <a:xfrm>
            <a:off x="1069777" y="4483596"/>
            <a:ext cx="289322" cy="257175"/>
          </a:xfrm>
          <a:prstGeom prst="rect">
            <a:avLst/>
          </a:prstGeom>
        </p:spPr>
      </p:pic>
      <p:sp>
        <p:nvSpPr>
          <p:cNvPr id="22" name="Text 15"/>
          <p:cNvSpPr/>
          <p:nvPr/>
        </p:nvSpPr>
        <p:spPr>
          <a:xfrm>
            <a:off x="1643063" y="4399824"/>
            <a:ext cx="6413023"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驗證 Gemini 2.5 Pro 的卓越性能</a:t>
            </a:r>
            <a:endParaRPr lang="en-US" sz="1100" dirty="0"/>
          </a:p>
        </p:txBody>
      </p:sp>
      <p:sp>
        <p:nvSpPr>
          <p:cNvPr id="23" name="Text 16"/>
          <p:cNvSpPr/>
          <p:nvPr/>
        </p:nvSpPr>
        <p:spPr>
          <a:xfrm>
            <a:off x="1643063" y="4662357"/>
            <a:ext cx="6413023" cy="180017"/>
          </a:xfrm>
          <a:prstGeom prst="rect">
            <a:avLst/>
          </a:prstGeom>
          <a:noFill/>
          <a:ln/>
        </p:spPr>
        <p:txBody>
          <a:bodyPr wrap="none" lIns="0" tIns="0" rIns="0" bIns="0" rtlCol="0" anchor="t">
            <a:spAutoFit/>
          </a:bodyPr>
          <a:lstStyle/>
          <a:p>
            <a:pPr marL="0" indent="0" algn="l">
              <a:lnSpc>
                <a:spcPct val="112000"/>
              </a:lnSpc>
              <a:buNone/>
            </a:pPr>
            <a:r>
              <a:rPr lang="en-US" sz="950" dirty="0">
                <a:solidFill>
                  <a:srgbClr val="64748B"/>
                </a:solidFill>
                <a:latin typeface="Inter" pitchFamily="34" charset="0"/>
                <a:ea typeface="Inter" pitchFamily="34" charset="-122"/>
                <a:cs typeface="Inter" pitchFamily="34" charset="-120"/>
              </a:rPr>
              <a:t>實驗證明 Gemini 2.5 Pro 在關係推理、證據生成與可信度區分上均達到</a:t>
            </a:r>
            <a:r>
              <a:rPr lang="en-US" sz="900" dirty="0">
                <a:solidFill>
                  <a:srgbClr val="2563EB"/>
                </a:solidFill>
                <a:latin typeface="Inter SemiBold" pitchFamily="34" charset="0"/>
                <a:ea typeface="Inter SemiBold" pitchFamily="34" charset="-122"/>
                <a:cs typeface="Inter SemiBold" pitchFamily="34" charset="-120"/>
              </a:rPr>
              <a:t>最佳表現 (SOTA)</a:t>
            </a:r>
            <a:r>
              <a:rPr lang="en-US" sz="950" dirty="0">
                <a:solidFill>
                  <a:srgbClr val="64748B"/>
                </a:solidFill>
                <a:latin typeface="Inter" pitchFamily="34" charset="0"/>
                <a:ea typeface="Inter" pitchFamily="34" charset="-122"/>
                <a:cs typeface="Inter" pitchFamily="34" charset="-120"/>
              </a:rPr>
              <a:t>，是本任務的最優引擎。</a:t>
            </a:r>
            <a:endParaRPr lang="en-US" sz="9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3802261"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Future Work: Technical Extensions</a:t>
            </a:r>
            <a:endParaRPr lang="en-US" sz="1600" dirty="0"/>
          </a:p>
        </p:txBody>
      </p:sp>
      <p:sp>
        <p:nvSpPr>
          <p:cNvPr id="4" name="Shape 1"/>
          <p:cNvSpPr/>
          <p:nvPr/>
        </p:nvSpPr>
        <p:spPr>
          <a:xfrm>
            <a:off x="428625" y="1134070"/>
            <a:ext cx="2619356" cy="4009430"/>
          </a:xfrm>
          <a:prstGeom prst="rect">
            <a:avLst/>
          </a:prstGeom>
          <a:solidFill>
            <a:srgbClr val="FFFFFF"/>
          </a:solidFill>
          <a:ln/>
        </p:spPr>
        <p:txBody>
          <a:bodyPr/>
          <a:lstStyle/>
          <a:p>
            <a:endParaRPr lang="zh-TW" altLang="en-US"/>
          </a:p>
        </p:txBody>
      </p:sp>
      <p:sp>
        <p:nvSpPr>
          <p:cNvPr id="5" name="Shape 2"/>
          <p:cNvSpPr/>
          <p:nvPr/>
        </p:nvSpPr>
        <p:spPr>
          <a:xfrm>
            <a:off x="428625" y="1134070"/>
            <a:ext cx="2619356" cy="42863"/>
          </a:xfrm>
          <a:prstGeom prst="rect">
            <a:avLst/>
          </a:prstGeom>
          <a:solidFill>
            <a:srgbClr val="2563EB"/>
          </a:solidFill>
          <a:ln/>
        </p:spPr>
        <p:txBody>
          <a:bodyPr/>
          <a:lstStyle/>
          <a:p>
            <a:endParaRPr lang="zh-TW" altLang="en-US"/>
          </a:p>
        </p:txBody>
      </p:sp>
      <p:pic>
        <p:nvPicPr>
          <p:cNvPr id="6" name="Image 1" descr="preencoded.png"/>
          <p:cNvPicPr>
            <a:picLocks noChangeAspect="1"/>
          </p:cNvPicPr>
          <p:nvPr/>
        </p:nvPicPr>
        <p:blipFill>
          <a:blip r:embed="rId4"/>
          <a:stretch>
            <a:fillRect/>
          </a:stretch>
        </p:blipFill>
        <p:spPr>
          <a:xfrm>
            <a:off x="607219" y="1348383"/>
            <a:ext cx="2262169" cy="285750"/>
          </a:xfrm>
          <a:prstGeom prst="rect">
            <a:avLst/>
          </a:prstGeom>
        </p:spPr>
      </p:pic>
      <p:sp>
        <p:nvSpPr>
          <p:cNvPr id="7" name="Shape 3"/>
          <p:cNvSpPr/>
          <p:nvPr/>
        </p:nvSpPr>
        <p:spPr>
          <a:xfrm>
            <a:off x="607219" y="1777008"/>
            <a:ext cx="692804" cy="173236"/>
          </a:xfrm>
          <a:prstGeom prst="rect">
            <a:avLst/>
          </a:prstGeom>
          <a:solidFill>
            <a:srgbClr val="EFF6FF"/>
          </a:solidFill>
          <a:ln/>
        </p:spPr>
        <p:txBody>
          <a:bodyPr/>
          <a:lstStyle/>
          <a:p>
            <a:endParaRPr lang="zh-TW" altLang="en-US"/>
          </a:p>
        </p:txBody>
      </p:sp>
      <p:sp>
        <p:nvSpPr>
          <p:cNvPr id="8" name="Text 4"/>
          <p:cNvSpPr/>
          <p:nvPr/>
        </p:nvSpPr>
        <p:spPr>
          <a:xfrm>
            <a:off x="607219" y="1777008"/>
            <a:ext cx="692804" cy="173236"/>
          </a:xfrm>
          <a:prstGeom prst="rect">
            <a:avLst/>
          </a:prstGeom>
          <a:noFill/>
          <a:ln/>
        </p:spPr>
        <p:txBody>
          <a:bodyPr wrap="none" lIns="85090" tIns="34036" rIns="85090" bIns="34036" rtlCol="0" anchor="t">
            <a:spAutoFit/>
          </a:bodyPr>
          <a:lstStyle/>
          <a:p>
            <a:pPr marL="0" indent="0" algn="l">
              <a:buNone/>
            </a:pPr>
            <a:r>
              <a:rPr lang="en-US" sz="700" dirty="0">
                <a:solidFill>
                  <a:srgbClr val="2563EB"/>
                </a:solidFill>
                <a:latin typeface="Inter SemiBold" pitchFamily="34" charset="0"/>
                <a:ea typeface="Inter SemiBold" pitchFamily="34" charset="-122"/>
                <a:cs typeface="Inter SemiBold" pitchFamily="34" charset="-120"/>
              </a:rPr>
              <a:t>Multi-Agent</a:t>
            </a:r>
            <a:endParaRPr lang="en-US" sz="700" dirty="0"/>
          </a:p>
        </p:txBody>
      </p:sp>
      <p:sp>
        <p:nvSpPr>
          <p:cNvPr id="9" name="Text 5"/>
          <p:cNvSpPr/>
          <p:nvPr/>
        </p:nvSpPr>
        <p:spPr>
          <a:xfrm>
            <a:off x="607219" y="2093119"/>
            <a:ext cx="2262169" cy="204295"/>
          </a:xfrm>
          <a:prstGeom prst="rect">
            <a:avLst/>
          </a:prstGeom>
          <a:noFill/>
          <a:ln/>
        </p:spPr>
        <p:txBody>
          <a:bodyPr wrap="none" lIns="0" tIns="0" rIns="0" bIns="0" rtlCol="0" anchor="t">
            <a:spAutoFit/>
          </a:bodyPr>
          <a:lstStyle/>
          <a:p>
            <a:pPr marL="0" indent="0" algn="l">
              <a:lnSpc>
                <a:spcPct val="104000"/>
              </a:lnSpc>
              <a:buNone/>
            </a:pPr>
            <a:r>
              <a:rPr lang="en-US" sz="1100" b="1" dirty="0">
                <a:solidFill>
                  <a:srgbClr val="0F172A"/>
                </a:solidFill>
                <a:latin typeface="Inter Bold" pitchFamily="34" charset="0"/>
                <a:ea typeface="Inter Bold" pitchFamily="34" charset="-122"/>
                <a:cs typeface="Inter Bold" pitchFamily="34" charset="-120"/>
              </a:rPr>
              <a:t>多模型協作推理</a:t>
            </a:r>
            <a:endParaRPr lang="en-US" sz="1100" dirty="0"/>
          </a:p>
        </p:txBody>
      </p:sp>
      <p:sp>
        <p:nvSpPr>
          <p:cNvPr id="10" name="Text 6"/>
          <p:cNvSpPr/>
          <p:nvPr/>
        </p:nvSpPr>
        <p:spPr>
          <a:xfrm>
            <a:off x="607219" y="2440288"/>
            <a:ext cx="2262169" cy="365727"/>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64748B"/>
                </a:solidFill>
                <a:latin typeface="Inter" pitchFamily="34" charset="0"/>
                <a:ea typeface="Inter" pitchFamily="34" charset="-122"/>
                <a:cs typeface="Inter" pitchFamily="34" charset="-120"/>
              </a:rPr>
              <a:t>超越單一模型限制，建構協作架構以提升可靠度。</a:t>
            </a:r>
            <a:endParaRPr lang="en-US" sz="850" dirty="0"/>
          </a:p>
        </p:txBody>
      </p:sp>
      <p:sp>
        <p:nvSpPr>
          <p:cNvPr id="11" name="Text 7"/>
          <p:cNvSpPr/>
          <p:nvPr/>
        </p:nvSpPr>
        <p:spPr>
          <a:xfrm>
            <a:off x="607219" y="2948890"/>
            <a:ext cx="2262169"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Gemini + GPT + Claude 協作</a:t>
            </a:r>
            <a:endParaRPr lang="en-US" sz="800" dirty="0"/>
          </a:p>
        </p:txBody>
      </p:sp>
      <p:sp>
        <p:nvSpPr>
          <p:cNvPr id="12" name="Text 8"/>
          <p:cNvSpPr/>
          <p:nvPr/>
        </p:nvSpPr>
        <p:spPr>
          <a:xfrm>
            <a:off x="607219" y="3161416"/>
            <a:ext cx="2262169"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多模型投票 (Voting) 機制</a:t>
            </a:r>
            <a:endParaRPr lang="en-US" sz="800" dirty="0"/>
          </a:p>
        </p:txBody>
      </p:sp>
      <p:sp>
        <p:nvSpPr>
          <p:cNvPr id="13" name="Text 9"/>
          <p:cNvSpPr/>
          <p:nvPr/>
        </p:nvSpPr>
        <p:spPr>
          <a:xfrm>
            <a:off x="607219" y="3373943"/>
            <a:ext cx="2262169"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辯論式推理 (Debate-based)</a:t>
            </a:r>
            <a:endParaRPr lang="en-US" sz="800" dirty="0"/>
          </a:p>
        </p:txBody>
      </p:sp>
      <p:sp>
        <p:nvSpPr>
          <p:cNvPr id="14" name="Text 10"/>
          <p:cNvSpPr/>
          <p:nvPr/>
        </p:nvSpPr>
        <p:spPr>
          <a:xfrm>
            <a:off x="607219" y="3586469"/>
            <a:ext cx="2262169"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降低 Hallucination 風險</a:t>
            </a:r>
            <a:endParaRPr lang="en-US" sz="800" dirty="0"/>
          </a:p>
        </p:txBody>
      </p:sp>
      <p:sp>
        <p:nvSpPr>
          <p:cNvPr id="15" name="Shape 11"/>
          <p:cNvSpPr/>
          <p:nvPr/>
        </p:nvSpPr>
        <p:spPr>
          <a:xfrm>
            <a:off x="3262294" y="1134070"/>
            <a:ext cx="2619384" cy="4009430"/>
          </a:xfrm>
          <a:prstGeom prst="rect">
            <a:avLst/>
          </a:prstGeom>
          <a:solidFill>
            <a:srgbClr val="FFFFFF"/>
          </a:solidFill>
          <a:ln/>
        </p:spPr>
        <p:txBody>
          <a:bodyPr/>
          <a:lstStyle/>
          <a:p>
            <a:endParaRPr lang="zh-TW" altLang="en-US"/>
          </a:p>
        </p:txBody>
      </p:sp>
      <p:sp>
        <p:nvSpPr>
          <p:cNvPr id="16" name="Shape 12"/>
          <p:cNvSpPr/>
          <p:nvPr/>
        </p:nvSpPr>
        <p:spPr>
          <a:xfrm>
            <a:off x="3262294" y="1134070"/>
            <a:ext cx="2619384" cy="42863"/>
          </a:xfrm>
          <a:prstGeom prst="rect">
            <a:avLst/>
          </a:prstGeom>
          <a:solidFill>
            <a:srgbClr val="2563EB"/>
          </a:solidFill>
          <a:ln/>
        </p:spPr>
        <p:txBody>
          <a:bodyPr/>
          <a:lstStyle/>
          <a:p>
            <a:endParaRPr lang="zh-TW" altLang="en-US"/>
          </a:p>
        </p:txBody>
      </p:sp>
      <p:pic>
        <p:nvPicPr>
          <p:cNvPr id="17" name="Image 2" descr="preencoded.png"/>
          <p:cNvPicPr>
            <a:picLocks noChangeAspect="1"/>
          </p:cNvPicPr>
          <p:nvPr/>
        </p:nvPicPr>
        <p:blipFill>
          <a:blip r:embed="rId5"/>
          <a:stretch>
            <a:fillRect/>
          </a:stretch>
        </p:blipFill>
        <p:spPr>
          <a:xfrm>
            <a:off x="3440888" y="1348383"/>
            <a:ext cx="2262197" cy="285750"/>
          </a:xfrm>
          <a:prstGeom prst="rect">
            <a:avLst/>
          </a:prstGeom>
        </p:spPr>
      </p:pic>
      <p:sp>
        <p:nvSpPr>
          <p:cNvPr id="18" name="Shape 13"/>
          <p:cNvSpPr/>
          <p:nvPr/>
        </p:nvSpPr>
        <p:spPr>
          <a:xfrm>
            <a:off x="3440888" y="1777008"/>
            <a:ext cx="737592" cy="173236"/>
          </a:xfrm>
          <a:prstGeom prst="rect">
            <a:avLst/>
          </a:prstGeom>
          <a:solidFill>
            <a:srgbClr val="EFF6FF"/>
          </a:solidFill>
          <a:ln/>
        </p:spPr>
        <p:txBody>
          <a:bodyPr/>
          <a:lstStyle/>
          <a:p>
            <a:endParaRPr lang="zh-TW" altLang="en-US"/>
          </a:p>
        </p:txBody>
      </p:sp>
      <p:sp>
        <p:nvSpPr>
          <p:cNvPr id="19" name="Text 14"/>
          <p:cNvSpPr/>
          <p:nvPr/>
        </p:nvSpPr>
        <p:spPr>
          <a:xfrm>
            <a:off x="3440888" y="1777008"/>
            <a:ext cx="737592" cy="173236"/>
          </a:xfrm>
          <a:prstGeom prst="rect">
            <a:avLst/>
          </a:prstGeom>
          <a:noFill/>
          <a:ln/>
        </p:spPr>
        <p:txBody>
          <a:bodyPr wrap="none" lIns="85090" tIns="34036" rIns="85090" bIns="34036" rtlCol="0" anchor="t">
            <a:spAutoFit/>
          </a:bodyPr>
          <a:lstStyle/>
          <a:p>
            <a:pPr marL="0" indent="0" algn="l">
              <a:buNone/>
            </a:pPr>
            <a:r>
              <a:rPr lang="en-US" sz="700" dirty="0">
                <a:solidFill>
                  <a:srgbClr val="2563EB"/>
                </a:solidFill>
                <a:latin typeface="Inter SemiBold" pitchFamily="34" charset="0"/>
                <a:ea typeface="Inter SemiBold" pitchFamily="34" charset="-122"/>
                <a:cs typeface="Inter SemiBold" pitchFamily="34" charset="-120"/>
              </a:rPr>
              <a:t>Dynamic KG</a:t>
            </a:r>
            <a:endParaRPr lang="en-US" sz="700" dirty="0"/>
          </a:p>
        </p:txBody>
      </p:sp>
      <p:sp>
        <p:nvSpPr>
          <p:cNvPr id="20" name="Text 15"/>
          <p:cNvSpPr/>
          <p:nvPr/>
        </p:nvSpPr>
        <p:spPr>
          <a:xfrm>
            <a:off x="3440888" y="2093119"/>
            <a:ext cx="2262197" cy="204295"/>
          </a:xfrm>
          <a:prstGeom prst="rect">
            <a:avLst/>
          </a:prstGeom>
          <a:noFill/>
          <a:ln/>
        </p:spPr>
        <p:txBody>
          <a:bodyPr wrap="none" lIns="0" tIns="0" rIns="0" bIns="0" rtlCol="0" anchor="t">
            <a:spAutoFit/>
          </a:bodyPr>
          <a:lstStyle/>
          <a:p>
            <a:pPr marL="0" indent="0" algn="l">
              <a:lnSpc>
                <a:spcPct val="104000"/>
              </a:lnSpc>
              <a:buNone/>
            </a:pPr>
            <a:r>
              <a:rPr lang="en-US" sz="1100" b="1" dirty="0">
                <a:solidFill>
                  <a:srgbClr val="0F172A"/>
                </a:solidFill>
                <a:latin typeface="Inter Bold" pitchFamily="34" charset="0"/>
                <a:ea typeface="Inter Bold" pitchFamily="34" charset="-122"/>
                <a:cs typeface="Inter Bold" pitchFamily="34" charset="-120"/>
              </a:rPr>
              <a:t>動態人物知識圖譜</a:t>
            </a:r>
            <a:endParaRPr lang="en-US" sz="1100" dirty="0"/>
          </a:p>
        </p:txBody>
      </p:sp>
      <p:sp>
        <p:nvSpPr>
          <p:cNvPr id="21" name="Text 16"/>
          <p:cNvSpPr/>
          <p:nvPr/>
        </p:nvSpPr>
        <p:spPr>
          <a:xfrm>
            <a:off x="3440888" y="2440288"/>
            <a:ext cx="2262197" cy="182863"/>
          </a:xfrm>
          <a:prstGeom prst="rect">
            <a:avLst/>
          </a:prstGeom>
          <a:noFill/>
          <a:ln/>
        </p:spPr>
        <p:txBody>
          <a:bodyPr wrap="none" lIns="0" tIns="0" rIns="0" bIns="0" rtlCol="0" anchor="t">
            <a:spAutoFit/>
          </a:bodyPr>
          <a:lstStyle/>
          <a:p>
            <a:pPr marL="0" indent="0" algn="l">
              <a:lnSpc>
                <a:spcPct val="128000"/>
              </a:lnSpc>
              <a:buNone/>
            </a:pPr>
            <a:r>
              <a:rPr lang="en-US" sz="850" dirty="0">
                <a:solidFill>
                  <a:srgbClr val="64748B"/>
                </a:solidFill>
                <a:latin typeface="Inter" pitchFamily="34" charset="0"/>
                <a:ea typeface="Inter" pitchFamily="34" charset="-122"/>
                <a:cs typeface="Inter" pitchFamily="34" charset="-120"/>
              </a:rPr>
              <a:t>將即時建構轉化為持續演化的動態知識庫。</a:t>
            </a:r>
            <a:endParaRPr lang="en-US" sz="850" dirty="0"/>
          </a:p>
        </p:txBody>
      </p:sp>
      <p:sp>
        <p:nvSpPr>
          <p:cNvPr id="22" name="Text 17"/>
          <p:cNvSpPr/>
          <p:nvPr/>
        </p:nvSpPr>
        <p:spPr>
          <a:xfrm>
            <a:off x="3440888" y="2766027"/>
            <a:ext cx="2262197"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即時新聞與 Wikipedia 整合</a:t>
            </a:r>
            <a:endParaRPr lang="en-US" sz="800" dirty="0"/>
          </a:p>
        </p:txBody>
      </p:sp>
      <p:sp>
        <p:nvSpPr>
          <p:cNvPr id="23" name="Text 18"/>
          <p:cNvSpPr/>
          <p:nvPr/>
        </p:nvSpPr>
        <p:spPr>
          <a:xfrm>
            <a:off x="3440888" y="2978553"/>
            <a:ext cx="2262197"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社群媒體事件追蹤</a:t>
            </a:r>
            <a:endParaRPr lang="en-US" sz="800" dirty="0"/>
          </a:p>
        </p:txBody>
      </p:sp>
      <p:sp>
        <p:nvSpPr>
          <p:cNvPr id="24" name="Text 19"/>
          <p:cNvSpPr/>
          <p:nvPr/>
        </p:nvSpPr>
        <p:spPr>
          <a:xfrm>
            <a:off x="3440888" y="3191080"/>
            <a:ext cx="2262197"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關係隨時間演化建模</a:t>
            </a:r>
            <a:endParaRPr lang="en-US" sz="800" dirty="0"/>
          </a:p>
        </p:txBody>
      </p:sp>
      <p:sp>
        <p:nvSpPr>
          <p:cNvPr id="25" name="Text 20"/>
          <p:cNvSpPr/>
          <p:nvPr/>
        </p:nvSpPr>
        <p:spPr>
          <a:xfrm>
            <a:off x="3440888" y="3403606"/>
            <a:ext cx="2262197"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自動化圖譜增量更新</a:t>
            </a:r>
            <a:endParaRPr lang="en-US" sz="800" dirty="0"/>
          </a:p>
        </p:txBody>
      </p:sp>
      <p:sp>
        <p:nvSpPr>
          <p:cNvPr id="26" name="Shape 21"/>
          <p:cNvSpPr/>
          <p:nvPr/>
        </p:nvSpPr>
        <p:spPr>
          <a:xfrm>
            <a:off x="6095991" y="1134070"/>
            <a:ext cx="2619356" cy="4009430"/>
          </a:xfrm>
          <a:prstGeom prst="rect">
            <a:avLst/>
          </a:prstGeom>
          <a:solidFill>
            <a:srgbClr val="FFFFFF"/>
          </a:solidFill>
          <a:ln/>
        </p:spPr>
        <p:txBody>
          <a:bodyPr/>
          <a:lstStyle/>
          <a:p>
            <a:endParaRPr lang="zh-TW" altLang="en-US"/>
          </a:p>
        </p:txBody>
      </p:sp>
      <p:sp>
        <p:nvSpPr>
          <p:cNvPr id="27" name="Shape 22"/>
          <p:cNvSpPr/>
          <p:nvPr/>
        </p:nvSpPr>
        <p:spPr>
          <a:xfrm>
            <a:off x="6095991" y="1134070"/>
            <a:ext cx="2619356" cy="42863"/>
          </a:xfrm>
          <a:prstGeom prst="rect">
            <a:avLst/>
          </a:prstGeom>
          <a:solidFill>
            <a:srgbClr val="2563EB"/>
          </a:solidFill>
          <a:ln/>
        </p:spPr>
        <p:txBody>
          <a:bodyPr/>
          <a:lstStyle/>
          <a:p>
            <a:endParaRPr lang="zh-TW" altLang="en-US"/>
          </a:p>
        </p:txBody>
      </p:sp>
      <p:pic>
        <p:nvPicPr>
          <p:cNvPr id="28" name="Image 3" descr="preencoded.png"/>
          <p:cNvPicPr>
            <a:picLocks noChangeAspect="1"/>
          </p:cNvPicPr>
          <p:nvPr/>
        </p:nvPicPr>
        <p:blipFill>
          <a:blip r:embed="rId6"/>
          <a:stretch>
            <a:fillRect/>
          </a:stretch>
        </p:blipFill>
        <p:spPr>
          <a:xfrm>
            <a:off x="6274584" y="1348383"/>
            <a:ext cx="2262169" cy="285750"/>
          </a:xfrm>
          <a:prstGeom prst="rect">
            <a:avLst/>
          </a:prstGeom>
        </p:spPr>
      </p:pic>
      <p:sp>
        <p:nvSpPr>
          <p:cNvPr id="29" name="Shape 23"/>
          <p:cNvSpPr/>
          <p:nvPr/>
        </p:nvSpPr>
        <p:spPr>
          <a:xfrm>
            <a:off x="6274584" y="1777008"/>
            <a:ext cx="881890" cy="173236"/>
          </a:xfrm>
          <a:prstGeom prst="rect">
            <a:avLst/>
          </a:prstGeom>
          <a:solidFill>
            <a:srgbClr val="EFF6FF"/>
          </a:solidFill>
          <a:ln/>
        </p:spPr>
        <p:txBody>
          <a:bodyPr/>
          <a:lstStyle/>
          <a:p>
            <a:endParaRPr lang="zh-TW" altLang="en-US"/>
          </a:p>
        </p:txBody>
      </p:sp>
      <p:sp>
        <p:nvSpPr>
          <p:cNvPr id="30" name="Text 24"/>
          <p:cNvSpPr/>
          <p:nvPr/>
        </p:nvSpPr>
        <p:spPr>
          <a:xfrm>
            <a:off x="6274584" y="1777008"/>
            <a:ext cx="881890" cy="173236"/>
          </a:xfrm>
          <a:prstGeom prst="rect">
            <a:avLst/>
          </a:prstGeom>
          <a:noFill/>
          <a:ln/>
        </p:spPr>
        <p:txBody>
          <a:bodyPr wrap="none" lIns="85090" tIns="34036" rIns="85090" bIns="34036" rtlCol="0" anchor="t">
            <a:spAutoFit/>
          </a:bodyPr>
          <a:lstStyle/>
          <a:p>
            <a:pPr marL="0" indent="0" algn="l">
              <a:buNone/>
            </a:pPr>
            <a:r>
              <a:rPr lang="en-US" sz="700" dirty="0">
                <a:solidFill>
                  <a:srgbClr val="2563EB"/>
                </a:solidFill>
                <a:latin typeface="Inter SemiBold" pitchFamily="34" charset="0"/>
                <a:ea typeface="Inter SemiBold" pitchFamily="34" charset="-122"/>
                <a:cs typeface="Inter SemiBold" pitchFamily="34" charset="-120"/>
              </a:rPr>
              <a:t>Reasoning Opt.</a:t>
            </a:r>
            <a:endParaRPr lang="en-US" sz="700" dirty="0"/>
          </a:p>
        </p:txBody>
      </p:sp>
      <p:sp>
        <p:nvSpPr>
          <p:cNvPr id="31" name="Text 25"/>
          <p:cNvSpPr/>
          <p:nvPr/>
        </p:nvSpPr>
        <p:spPr>
          <a:xfrm>
            <a:off x="6274584" y="2093119"/>
            <a:ext cx="2262169" cy="204295"/>
          </a:xfrm>
          <a:prstGeom prst="rect">
            <a:avLst/>
          </a:prstGeom>
          <a:noFill/>
          <a:ln/>
        </p:spPr>
        <p:txBody>
          <a:bodyPr wrap="none" lIns="0" tIns="0" rIns="0" bIns="0" rtlCol="0" anchor="t">
            <a:spAutoFit/>
          </a:bodyPr>
          <a:lstStyle/>
          <a:p>
            <a:pPr marL="0" indent="0" algn="l">
              <a:lnSpc>
                <a:spcPct val="104000"/>
              </a:lnSpc>
              <a:buNone/>
            </a:pPr>
            <a:r>
              <a:rPr lang="en-US" sz="1100" b="1" dirty="0">
                <a:solidFill>
                  <a:srgbClr val="0F172A"/>
                </a:solidFill>
                <a:latin typeface="Inter Bold" pitchFamily="34" charset="0"/>
                <a:ea typeface="Inter Bold" pitchFamily="34" charset="-122"/>
                <a:cs typeface="Inter Bold" pitchFamily="34" charset="-120"/>
              </a:rPr>
              <a:t>多跳推理最佳化</a:t>
            </a:r>
            <a:endParaRPr lang="en-US" sz="1100" dirty="0"/>
          </a:p>
        </p:txBody>
      </p:sp>
      <p:sp>
        <p:nvSpPr>
          <p:cNvPr id="32" name="Text 26"/>
          <p:cNvSpPr/>
          <p:nvPr/>
        </p:nvSpPr>
        <p:spPr>
          <a:xfrm>
            <a:off x="6274584" y="2440288"/>
            <a:ext cx="2262169" cy="182863"/>
          </a:xfrm>
          <a:prstGeom prst="rect">
            <a:avLst/>
          </a:prstGeom>
          <a:noFill/>
          <a:ln/>
        </p:spPr>
        <p:txBody>
          <a:bodyPr wrap="none" lIns="0" tIns="0" rIns="0" bIns="0" rtlCol="0" anchor="t">
            <a:spAutoFit/>
          </a:bodyPr>
          <a:lstStyle/>
          <a:p>
            <a:pPr marL="0" indent="0" algn="l">
              <a:lnSpc>
                <a:spcPct val="128000"/>
              </a:lnSpc>
              <a:buNone/>
            </a:pPr>
            <a:r>
              <a:rPr lang="en-US" sz="850" dirty="0">
                <a:solidFill>
                  <a:srgbClr val="64748B"/>
                </a:solidFill>
                <a:latin typeface="Inter" pitchFamily="34" charset="0"/>
                <a:ea typeface="Inter" pitchFamily="34" charset="-122"/>
                <a:cs typeface="Inter" pitchFamily="34" charset="-120"/>
              </a:rPr>
              <a:t>提升深層人物關係的發現能力與推理深度。</a:t>
            </a:r>
            <a:endParaRPr lang="en-US" sz="850" dirty="0"/>
          </a:p>
        </p:txBody>
      </p:sp>
      <p:sp>
        <p:nvSpPr>
          <p:cNvPr id="33" name="Text 27"/>
          <p:cNvSpPr/>
          <p:nvPr/>
        </p:nvSpPr>
        <p:spPr>
          <a:xfrm>
            <a:off x="6274584" y="2766027"/>
            <a:ext cx="2262169" cy="123230"/>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Reinforcement Learning Search</a:t>
            </a:r>
            <a:endParaRPr lang="en-US" sz="800" dirty="0"/>
          </a:p>
        </p:txBody>
      </p:sp>
      <p:sp>
        <p:nvSpPr>
          <p:cNvPr id="34" name="Text 28"/>
          <p:cNvSpPr/>
          <p:nvPr/>
        </p:nvSpPr>
        <p:spPr>
          <a:xfrm>
            <a:off x="6274584" y="2946406"/>
            <a:ext cx="2262169" cy="123230"/>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Monte Carlo Tree Search</a:t>
            </a:r>
            <a:endParaRPr lang="en-US" sz="800" dirty="0"/>
          </a:p>
        </p:txBody>
      </p:sp>
      <p:sp>
        <p:nvSpPr>
          <p:cNvPr id="35" name="Text 29"/>
          <p:cNvSpPr/>
          <p:nvPr/>
        </p:nvSpPr>
        <p:spPr>
          <a:xfrm>
            <a:off x="6274584" y="3126786"/>
            <a:ext cx="2262169"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Graph Neural Search 整合</a:t>
            </a:r>
            <a:endParaRPr lang="en-US" sz="800" dirty="0"/>
          </a:p>
        </p:txBody>
      </p:sp>
      <p:sp>
        <p:nvSpPr>
          <p:cNvPr id="36" name="Text 30"/>
          <p:cNvSpPr/>
          <p:nvPr/>
        </p:nvSpPr>
        <p:spPr>
          <a:xfrm>
            <a:off x="6274584" y="3339312"/>
            <a:ext cx="2262169" cy="155377"/>
          </a:xfrm>
          <a:prstGeom prst="rect">
            <a:avLst/>
          </a:prstGeom>
          <a:noFill/>
          <a:ln/>
        </p:spPr>
        <p:txBody>
          <a:bodyPr wrap="square" lIns="0" tIns="0" rIns="0" bIns="0" rtlCol="0" anchor="t">
            <a:spAutoFit/>
          </a:bodyPr>
          <a:lstStyle/>
          <a:p>
            <a:pPr marL="0" indent="0" algn="l">
              <a:buNone/>
            </a:pPr>
            <a:r>
              <a:rPr lang="en-US" sz="800" dirty="0">
                <a:solidFill>
                  <a:srgbClr val="475569"/>
                </a:solidFill>
                <a:latin typeface="Inter" pitchFamily="34" charset="0"/>
                <a:ea typeface="Inter" pitchFamily="34" charset="-122"/>
                <a:cs typeface="Inter" pitchFamily="34" charset="-120"/>
              </a:rPr>
              <a:t>LLM 引導的啟發式搜尋</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4381798"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Future Work: Applications &amp; Refinement</a:t>
            </a:r>
            <a:endParaRPr lang="en-US" sz="1600" dirty="0"/>
          </a:p>
        </p:txBody>
      </p:sp>
      <p:sp>
        <p:nvSpPr>
          <p:cNvPr id="4" name="Shape 1"/>
          <p:cNvSpPr/>
          <p:nvPr/>
        </p:nvSpPr>
        <p:spPr>
          <a:xfrm>
            <a:off x="428625" y="1062633"/>
            <a:ext cx="8286750" cy="1285875"/>
          </a:xfrm>
          <a:prstGeom prst="rect">
            <a:avLst/>
          </a:prstGeom>
          <a:solidFill>
            <a:srgbClr val="FFFFFF"/>
          </a:solidFill>
          <a:ln/>
        </p:spPr>
        <p:txBody>
          <a:bodyPr/>
          <a:lstStyle/>
          <a:p>
            <a:endParaRPr lang="zh-TW" altLang="en-US"/>
          </a:p>
        </p:txBody>
      </p:sp>
      <p:sp>
        <p:nvSpPr>
          <p:cNvPr id="5" name="Shape 2"/>
          <p:cNvSpPr/>
          <p:nvPr/>
        </p:nvSpPr>
        <p:spPr>
          <a:xfrm>
            <a:off x="428625" y="1062633"/>
            <a:ext cx="8286750" cy="42863"/>
          </a:xfrm>
          <a:prstGeom prst="rect">
            <a:avLst/>
          </a:prstGeom>
          <a:solidFill>
            <a:srgbClr val="2563EB"/>
          </a:solidFill>
          <a:ln/>
        </p:spPr>
        <p:txBody>
          <a:bodyPr/>
          <a:lstStyle/>
          <a:p>
            <a:endParaRPr lang="zh-TW" altLang="en-US"/>
          </a:p>
        </p:txBody>
      </p:sp>
      <p:pic>
        <p:nvPicPr>
          <p:cNvPr id="6" name="Image 1" descr="preencoded.png"/>
          <p:cNvPicPr>
            <a:picLocks noChangeAspect="1"/>
          </p:cNvPicPr>
          <p:nvPr/>
        </p:nvPicPr>
        <p:blipFill>
          <a:blip r:embed="rId4"/>
          <a:stretch>
            <a:fillRect/>
          </a:stretch>
        </p:blipFill>
        <p:spPr>
          <a:xfrm>
            <a:off x="714375" y="1315343"/>
            <a:ext cx="128588" cy="171450"/>
          </a:xfrm>
          <a:prstGeom prst="rect">
            <a:avLst/>
          </a:prstGeom>
        </p:spPr>
      </p:pic>
      <p:sp>
        <p:nvSpPr>
          <p:cNvPr id="7" name="Text 3"/>
          <p:cNvSpPr/>
          <p:nvPr/>
        </p:nvSpPr>
        <p:spPr>
          <a:xfrm>
            <a:off x="928688" y="1276945"/>
            <a:ext cx="2819967" cy="248245"/>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Reliability Score 改良 (Refinement)</a:t>
            </a:r>
            <a:endParaRPr lang="en-US" sz="1200" dirty="0"/>
          </a:p>
        </p:txBody>
      </p:sp>
      <p:sp>
        <p:nvSpPr>
          <p:cNvPr id="8" name="Text 4"/>
          <p:cNvSpPr/>
          <p:nvPr/>
        </p:nvSpPr>
        <p:spPr>
          <a:xfrm>
            <a:off x="714375" y="1632347"/>
            <a:ext cx="7715250"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64748B"/>
                </a:solidFill>
                <a:latin typeface="Inter" pitchFamily="34" charset="0"/>
                <a:ea typeface="Inter" pitchFamily="34" charset="-122"/>
                <a:cs typeface="Inter" pitchFamily="34" charset="-120"/>
              </a:rPr>
              <a:t>未來將研究學習式 Reliability Function、Bayesian Reliability 或 Graph Uncertainty Modeling，以提高可信度估計的精準度。同時致力於提升 Explainable Reliability，讓使用者能更直觀地理解分數背後的邏輯權重。</a:t>
            </a:r>
            <a:endParaRPr lang="en-US" sz="950" dirty="0"/>
          </a:p>
        </p:txBody>
      </p:sp>
      <p:sp>
        <p:nvSpPr>
          <p:cNvPr id="9" name="Text 5"/>
          <p:cNvSpPr/>
          <p:nvPr/>
        </p:nvSpPr>
        <p:spPr>
          <a:xfrm>
            <a:off x="428625" y="2634258"/>
            <a:ext cx="8286750" cy="248245"/>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應用場景擴展 (Application Scenarios)</a:t>
            </a:r>
            <a:endParaRPr lang="en-US" sz="1200" dirty="0"/>
          </a:p>
        </p:txBody>
      </p:sp>
      <p:sp>
        <p:nvSpPr>
          <p:cNvPr id="10" name="Shape 6"/>
          <p:cNvSpPr/>
          <p:nvPr/>
        </p:nvSpPr>
        <p:spPr>
          <a:xfrm>
            <a:off x="428625" y="2953941"/>
            <a:ext cx="1964531" cy="1428750"/>
          </a:xfrm>
          <a:prstGeom prst="rect">
            <a:avLst/>
          </a:prstGeom>
          <a:solidFill>
            <a:srgbClr val="EFF6FF"/>
          </a:solidFill>
          <a:ln/>
        </p:spPr>
        <p:txBody>
          <a:bodyPr/>
          <a:lstStyle/>
          <a:p>
            <a:endParaRPr lang="zh-TW" altLang="en-US"/>
          </a:p>
        </p:txBody>
      </p:sp>
      <p:sp>
        <p:nvSpPr>
          <p:cNvPr id="11" name="Shape 7"/>
          <p:cNvSpPr/>
          <p:nvPr/>
        </p:nvSpPr>
        <p:spPr>
          <a:xfrm>
            <a:off x="428625" y="2953941"/>
            <a:ext cx="1964531" cy="28575"/>
          </a:xfrm>
          <a:prstGeom prst="rect">
            <a:avLst/>
          </a:prstGeom>
          <a:solidFill>
            <a:srgbClr val="3B82F6"/>
          </a:solidFill>
          <a:ln/>
        </p:spPr>
        <p:txBody>
          <a:bodyPr/>
          <a:lstStyle/>
          <a:p>
            <a:endParaRPr lang="zh-TW" altLang="en-US"/>
          </a:p>
        </p:txBody>
      </p:sp>
      <p:pic>
        <p:nvPicPr>
          <p:cNvPr id="12" name="Image 2" descr="preencoded.png"/>
          <p:cNvPicPr>
            <a:picLocks noChangeAspect="1"/>
          </p:cNvPicPr>
          <p:nvPr/>
        </p:nvPicPr>
        <p:blipFill>
          <a:blip r:embed="rId5"/>
          <a:stretch>
            <a:fillRect/>
          </a:stretch>
        </p:blipFill>
        <p:spPr>
          <a:xfrm>
            <a:off x="1268016" y="3132534"/>
            <a:ext cx="285750" cy="228600"/>
          </a:xfrm>
          <a:prstGeom prst="rect">
            <a:avLst/>
          </a:prstGeom>
        </p:spPr>
      </p:pic>
      <p:sp>
        <p:nvSpPr>
          <p:cNvPr id="13" name="Text 8"/>
          <p:cNvSpPr/>
          <p:nvPr/>
        </p:nvSpPr>
        <p:spPr>
          <a:xfrm>
            <a:off x="571500" y="3468291"/>
            <a:ext cx="1678781" cy="187523"/>
          </a:xfrm>
          <a:prstGeom prst="rect">
            <a:avLst/>
          </a:prstGeom>
          <a:noFill/>
          <a:ln/>
        </p:spPr>
        <p:txBody>
          <a:bodyPr wrap="square" lIns="0" tIns="0" rIns="0" bIns="0" rtlCol="0" anchor="t">
            <a:spAutoFit/>
          </a:bodyPr>
          <a:lstStyle/>
          <a:p>
            <a:pPr marL="0" indent="0" algn="ctr">
              <a:buNone/>
            </a:pPr>
            <a:r>
              <a:rPr lang="en-US" sz="900" b="1" dirty="0">
                <a:solidFill>
                  <a:srgbClr val="1E40AF"/>
                </a:solidFill>
                <a:latin typeface="Inter Bold" pitchFamily="34" charset="0"/>
                <a:ea typeface="Inter Bold" pitchFamily="34" charset="-122"/>
                <a:cs typeface="Inter Bold" pitchFamily="34" charset="-120"/>
              </a:rPr>
              <a:t>學術研究</a:t>
            </a:r>
            <a:endParaRPr lang="en-US" sz="900" dirty="0"/>
          </a:p>
        </p:txBody>
      </p:sp>
      <p:sp>
        <p:nvSpPr>
          <p:cNvPr id="14" name="Text 9"/>
          <p:cNvSpPr/>
          <p:nvPr/>
        </p:nvSpPr>
        <p:spPr>
          <a:xfrm>
            <a:off x="571500" y="3727252"/>
            <a:ext cx="1678781"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334155"/>
                </a:solidFill>
                <a:latin typeface="Inter" pitchFamily="34" charset="0"/>
                <a:ea typeface="Inter" pitchFamily="34" charset="-122"/>
                <a:cs typeface="Inter" pitchFamily="34" charset="-120"/>
              </a:rPr>
              <a:t>跨領域研究者推薦、學術合作關係探索與學術影響力路徑分析。</a:t>
            </a:r>
            <a:endParaRPr lang="en-US" sz="750" dirty="0"/>
          </a:p>
        </p:txBody>
      </p:sp>
      <p:sp>
        <p:nvSpPr>
          <p:cNvPr id="15" name="Shape 10"/>
          <p:cNvSpPr/>
          <p:nvPr/>
        </p:nvSpPr>
        <p:spPr>
          <a:xfrm>
            <a:off x="2536031" y="2953941"/>
            <a:ext cx="1964531" cy="1428750"/>
          </a:xfrm>
          <a:prstGeom prst="rect">
            <a:avLst/>
          </a:prstGeom>
          <a:solidFill>
            <a:srgbClr val="EFF6FF"/>
          </a:solidFill>
          <a:ln/>
        </p:spPr>
        <p:txBody>
          <a:bodyPr/>
          <a:lstStyle/>
          <a:p>
            <a:endParaRPr lang="zh-TW" altLang="en-US"/>
          </a:p>
        </p:txBody>
      </p:sp>
      <p:sp>
        <p:nvSpPr>
          <p:cNvPr id="16" name="Shape 11"/>
          <p:cNvSpPr/>
          <p:nvPr/>
        </p:nvSpPr>
        <p:spPr>
          <a:xfrm>
            <a:off x="2536031" y="2953941"/>
            <a:ext cx="1964531" cy="28575"/>
          </a:xfrm>
          <a:prstGeom prst="rect">
            <a:avLst/>
          </a:prstGeom>
          <a:solidFill>
            <a:srgbClr val="3B82F6"/>
          </a:solidFill>
          <a:ln/>
        </p:spPr>
        <p:txBody>
          <a:bodyPr/>
          <a:lstStyle/>
          <a:p>
            <a:endParaRPr lang="zh-TW" altLang="en-US"/>
          </a:p>
        </p:txBody>
      </p:sp>
      <p:pic>
        <p:nvPicPr>
          <p:cNvPr id="17" name="Image 3" descr="preencoded.png"/>
          <p:cNvPicPr>
            <a:picLocks noChangeAspect="1"/>
          </p:cNvPicPr>
          <p:nvPr/>
        </p:nvPicPr>
        <p:blipFill>
          <a:blip r:embed="rId6"/>
          <a:stretch>
            <a:fillRect/>
          </a:stretch>
        </p:blipFill>
        <p:spPr>
          <a:xfrm>
            <a:off x="3403997" y="3132534"/>
            <a:ext cx="228600" cy="228600"/>
          </a:xfrm>
          <a:prstGeom prst="rect">
            <a:avLst/>
          </a:prstGeom>
        </p:spPr>
      </p:pic>
      <p:sp>
        <p:nvSpPr>
          <p:cNvPr id="18" name="Text 12"/>
          <p:cNvSpPr/>
          <p:nvPr/>
        </p:nvSpPr>
        <p:spPr>
          <a:xfrm>
            <a:off x="2678906" y="3468291"/>
            <a:ext cx="1678781" cy="187523"/>
          </a:xfrm>
          <a:prstGeom prst="rect">
            <a:avLst/>
          </a:prstGeom>
          <a:noFill/>
          <a:ln/>
        </p:spPr>
        <p:txBody>
          <a:bodyPr wrap="square" lIns="0" tIns="0" rIns="0" bIns="0" rtlCol="0" anchor="t">
            <a:spAutoFit/>
          </a:bodyPr>
          <a:lstStyle/>
          <a:p>
            <a:pPr marL="0" indent="0" algn="ctr">
              <a:buNone/>
            </a:pPr>
            <a:r>
              <a:rPr lang="en-US" sz="900" b="1" dirty="0">
                <a:solidFill>
                  <a:srgbClr val="1E40AF"/>
                </a:solidFill>
                <a:latin typeface="Inter Bold" pitchFamily="34" charset="0"/>
                <a:ea typeface="Inter Bold" pitchFamily="34" charset="-122"/>
                <a:cs typeface="Inter Bold" pitchFamily="34" charset="-120"/>
              </a:rPr>
              <a:t>商業分析</a:t>
            </a:r>
            <a:endParaRPr lang="en-US" sz="900" dirty="0"/>
          </a:p>
        </p:txBody>
      </p:sp>
      <p:sp>
        <p:nvSpPr>
          <p:cNvPr id="19" name="Text 13"/>
          <p:cNvSpPr/>
          <p:nvPr/>
        </p:nvSpPr>
        <p:spPr>
          <a:xfrm>
            <a:off x="2678906" y="3727252"/>
            <a:ext cx="1678781"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334155"/>
                </a:solidFill>
                <a:latin typeface="Inter" pitchFamily="34" charset="0"/>
                <a:ea typeface="Inter" pitchFamily="34" charset="-122"/>
                <a:cs typeface="Inter" pitchFamily="34" charset="-120"/>
              </a:rPr>
              <a:t>企業合作網路分析、投資人關係追蹤與市場競爭對手關聯研究。</a:t>
            </a:r>
            <a:endParaRPr lang="en-US" sz="750" dirty="0"/>
          </a:p>
        </p:txBody>
      </p:sp>
      <p:sp>
        <p:nvSpPr>
          <p:cNvPr id="20" name="Shape 14"/>
          <p:cNvSpPr/>
          <p:nvPr/>
        </p:nvSpPr>
        <p:spPr>
          <a:xfrm>
            <a:off x="4643438" y="2953941"/>
            <a:ext cx="1964531" cy="1428750"/>
          </a:xfrm>
          <a:prstGeom prst="rect">
            <a:avLst/>
          </a:prstGeom>
          <a:solidFill>
            <a:srgbClr val="EFF6FF"/>
          </a:solidFill>
          <a:ln/>
        </p:spPr>
        <p:txBody>
          <a:bodyPr/>
          <a:lstStyle/>
          <a:p>
            <a:endParaRPr lang="zh-TW" altLang="en-US"/>
          </a:p>
        </p:txBody>
      </p:sp>
      <p:sp>
        <p:nvSpPr>
          <p:cNvPr id="21" name="Shape 15"/>
          <p:cNvSpPr/>
          <p:nvPr/>
        </p:nvSpPr>
        <p:spPr>
          <a:xfrm>
            <a:off x="4643438" y="2953941"/>
            <a:ext cx="1964531" cy="28575"/>
          </a:xfrm>
          <a:prstGeom prst="rect">
            <a:avLst/>
          </a:prstGeom>
          <a:solidFill>
            <a:srgbClr val="3B82F6"/>
          </a:solidFill>
          <a:ln/>
        </p:spPr>
        <p:txBody>
          <a:bodyPr/>
          <a:lstStyle/>
          <a:p>
            <a:endParaRPr lang="zh-TW" altLang="en-US"/>
          </a:p>
        </p:txBody>
      </p:sp>
      <p:pic>
        <p:nvPicPr>
          <p:cNvPr id="22" name="Image 4" descr="preencoded.png"/>
          <p:cNvPicPr>
            <a:picLocks noChangeAspect="1"/>
          </p:cNvPicPr>
          <p:nvPr/>
        </p:nvPicPr>
        <p:blipFill>
          <a:blip r:embed="rId7"/>
          <a:stretch>
            <a:fillRect/>
          </a:stretch>
        </p:blipFill>
        <p:spPr>
          <a:xfrm>
            <a:off x="5525691" y="3132534"/>
            <a:ext cx="200025" cy="228600"/>
          </a:xfrm>
          <a:prstGeom prst="rect">
            <a:avLst/>
          </a:prstGeom>
        </p:spPr>
      </p:pic>
      <p:sp>
        <p:nvSpPr>
          <p:cNvPr id="23" name="Text 16"/>
          <p:cNvSpPr/>
          <p:nvPr/>
        </p:nvSpPr>
        <p:spPr>
          <a:xfrm>
            <a:off x="4786313" y="3468291"/>
            <a:ext cx="1678781" cy="187523"/>
          </a:xfrm>
          <a:prstGeom prst="rect">
            <a:avLst/>
          </a:prstGeom>
          <a:noFill/>
          <a:ln/>
        </p:spPr>
        <p:txBody>
          <a:bodyPr wrap="square" lIns="0" tIns="0" rIns="0" bIns="0" rtlCol="0" anchor="t">
            <a:spAutoFit/>
          </a:bodyPr>
          <a:lstStyle/>
          <a:p>
            <a:pPr marL="0" indent="0" algn="ctr">
              <a:buNone/>
            </a:pPr>
            <a:r>
              <a:rPr lang="en-US" sz="900" b="1" dirty="0">
                <a:solidFill>
                  <a:srgbClr val="1E40AF"/>
                </a:solidFill>
                <a:latin typeface="Inter Bold" pitchFamily="34" charset="0"/>
                <a:ea typeface="Inter Bold" pitchFamily="34" charset="-122"/>
                <a:cs typeface="Inter Bold" pitchFamily="34" charset="-120"/>
              </a:rPr>
              <a:t>社群媒體</a:t>
            </a:r>
            <a:endParaRPr lang="en-US" sz="900" dirty="0"/>
          </a:p>
        </p:txBody>
      </p:sp>
      <p:sp>
        <p:nvSpPr>
          <p:cNvPr id="24" name="Text 17"/>
          <p:cNvSpPr/>
          <p:nvPr/>
        </p:nvSpPr>
        <p:spPr>
          <a:xfrm>
            <a:off x="4786313" y="3727252"/>
            <a:ext cx="1678781"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334155"/>
                </a:solidFill>
                <a:latin typeface="Inter" pitchFamily="34" charset="0"/>
                <a:ea typeface="Inter" pitchFamily="34" charset="-122"/>
                <a:cs typeface="Inter" pitchFamily="34" charset="-120"/>
              </a:rPr>
              <a:t>KOL 關係探索、社群網路影響力傳播分析與輿情關鍵節點識別。</a:t>
            </a:r>
            <a:endParaRPr lang="en-US" sz="750" dirty="0"/>
          </a:p>
        </p:txBody>
      </p:sp>
      <p:sp>
        <p:nvSpPr>
          <p:cNvPr id="25" name="Shape 18"/>
          <p:cNvSpPr/>
          <p:nvPr/>
        </p:nvSpPr>
        <p:spPr>
          <a:xfrm>
            <a:off x="6750844" y="2953941"/>
            <a:ext cx="1964531" cy="1428750"/>
          </a:xfrm>
          <a:prstGeom prst="rect">
            <a:avLst/>
          </a:prstGeom>
          <a:solidFill>
            <a:srgbClr val="EFF6FF"/>
          </a:solidFill>
          <a:ln/>
        </p:spPr>
        <p:txBody>
          <a:bodyPr/>
          <a:lstStyle/>
          <a:p>
            <a:endParaRPr lang="zh-TW" altLang="en-US"/>
          </a:p>
        </p:txBody>
      </p:sp>
      <p:sp>
        <p:nvSpPr>
          <p:cNvPr id="26" name="Shape 19"/>
          <p:cNvSpPr/>
          <p:nvPr/>
        </p:nvSpPr>
        <p:spPr>
          <a:xfrm>
            <a:off x="6750844" y="2953941"/>
            <a:ext cx="1964531" cy="28575"/>
          </a:xfrm>
          <a:prstGeom prst="rect">
            <a:avLst/>
          </a:prstGeom>
          <a:solidFill>
            <a:srgbClr val="3B82F6"/>
          </a:solidFill>
          <a:ln/>
        </p:spPr>
        <p:txBody>
          <a:bodyPr/>
          <a:lstStyle/>
          <a:p>
            <a:endParaRPr lang="zh-TW" altLang="en-US"/>
          </a:p>
        </p:txBody>
      </p:sp>
      <p:pic>
        <p:nvPicPr>
          <p:cNvPr id="27" name="Image 5" descr="preencoded.png"/>
          <p:cNvPicPr>
            <a:picLocks noChangeAspect="1"/>
          </p:cNvPicPr>
          <p:nvPr/>
        </p:nvPicPr>
        <p:blipFill>
          <a:blip r:embed="rId8"/>
          <a:stretch>
            <a:fillRect/>
          </a:stretch>
        </p:blipFill>
        <p:spPr>
          <a:xfrm>
            <a:off x="7633097" y="3132534"/>
            <a:ext cx="200025" cy="228600"/>
          </a:xfrm>
          <a:prstGeom prst="rect">
            <a:avLst/>
          </a:prstGeom>
        </p:spPr>
      </p:pic>
      <p:sp>
        <p:nvSpPr>
          <p:cNvPr id="28" name="Text 20"/>
          <p:cNvSpPr/>
          <p:nvPr/>
        </p:nvSpPr>
        <p:spPr>
          <a:xfrm>
            <a:off x="6893719" y="3468291"/>
            <a:ext cx="1678781" cy="187523"/>
          </a:xfrm>
          <a:prstGeom prst="rect">
            <a:avLst/>
          </a:prstGeom>
          <a:noFill/>
          <a:ln/>
        </p:spPr>
        <p:txBody>
          <a:bodyPr wrap="square" lIns="0" tIns="0" rIns="0" bIns="0" rtlCol="0" anchor="t">
            <a:spAutoFit/>
          </a:bodyPr>
          <a:lstStyle/>
          <a:p>
            <a:pPr marL="0" indent="0" algn="ctr">
              <a:buNone/>
            </a:pPr>
            <a:r>
              <a:rPr lang="en-US" sz="900" b="1" dirty="0">
                <a:solidFill>
                  <a:srgbClr val="1E40AF"/>
                </a:solidFill>
                <a:latin typeface="Inter Bold" pitchFamily="34" charset="0"/>
                <a:ea typeface="Inter Bold" pitchFamily="34" charset="-122"/>
                <a:cs typeface="Inter Bold" pitchFamily="34" charset="-120"/>
              </a:rPr>
              <a:t>情報分析</a:t>
            </a:r>
            <a:endParaRPr lang="en-US" sz="900" dirty="0"/>
          </a:p>
        </p:txBody>
      </p:sp>
      <p:sp>
        <p:nvSpPr>
          <p:cNvPr id="29" name="Text 21"/>
          <p:cNvSpPr/>
          <p:nvPr/>
        </p:nvSpPr>
        <p:spPr>
          <a:xfrm>
            <a:off x="6893719" y="3727252"/>
            <a:ext cx="1678781"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334155"/>
                </a:solidFill>
                <a:latin typeface="Inter" pitchFamily="34" charset="0"/>
                <a:ea typeface="Inter" pitchFamily="34" charset="-122"/>
                <a:cs typeface="Inter" pitchFamily="34" charset="-120"/>
              </a:rPr>
              <a:t>開源情報 (OSINT) 整合、組織關係探索與潛在風險關聯預警。</a:t>
            </a:r>
            <a:endParaRPr lang="en-US" sz="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9EEEE972-3437-EF78-AD4A-1682FDAB52D7}"/>
              </a:ext>
            </a:extLst>
          </p:cNvPr>
          <p:cNvSpPr txBox="1"/>
          <p:nvPr/>
        </p:nvSpPr>
        <p:spPr>
          <a:xfrm>
            <a:off x="196850" y="114300"/>
            <a:ext cx="1126783" cy="369332"/>
          </a:xfrm>
          <a:prstGeom prst="rect">
            <a:avLst/>
          </a:prstGeom>
          <a:noFill/>
        </p:spPr>
        <p:txBody>
          <a:bodyPr wrap="none" rtlCol="0">
            <a:spAutoFit/>
          </a:bodyPr>
          <a:lstStyle/>
          <a:p>
            <a:r>
              <a:rPr lang="en-US" altLang="zh-TW" dirty="0"/>
              <a:t>Reference</a:t>
            </a:r>
          </a:p>
        </p:txBody>
      </p:sp>
      <p:sp>
        <p:nvSpPr>
          <p:cNvPr id="4" name="文字方塊 3">
            <a:extLst>
              <a:ext uri="{FF2B5EF4-FFF2-40B4-BE49-F238E27FC236}">
                <a16:creationId xmlns:a16="http://schemas.microsoft.com/office/drawing/2014/main" id="{6CAD46AF-2E1F-ABB3-C60B-7D2B0C9C9867}"/>
              </a:ext>
            </a:extLst>
          </p:cNvPr>
          <p:cNvSpPr txBox="1"/>
          <p:nvPr/>
        </p:nvSpPr>
        <p:spPr>
          <a:xfrm>
            <a:off x="196850" y="576987"/>
            <a:ext cx="8375650" cy="3323987"/>
          </a:xfrm>
          <a:prstGeom prst="rect">
            <a:avLst/>
          </a:prstGeom>
          <a:noFill/>
        </p:spPr>
        <p:txBody>
          <a:bodyPr wrap="square">
            <a:spAutoFit/>
          </a:bodyPr>
          <a:lstStyle/>
          <a:p>
            <a:r>
              <a:rPr lang="zh-TW" altLang="zh-TW" sz="1000" dirty="0"/>
              <a:t>[1] Yao, Y., Ye, D., Li, P., Han, X., Lin, Y., Liu, Z., Liu, Z., Huang, L., Zhou, J., &amp; Sun, M. (2019). DocRED: A Large-Scale Document-Level Relation Extraction Dataset. Proceedings of the 57th Annual Meeting of the Association for Computational Linguistics (ACL 2019), 764–777.</a:t>
            </a:r>
            <a:br>
              <a:rPr lang="en-US" altLang="zh-TW" sz="1000" dirty="0"/>
            </a:br>
            <a:r>
              <a:rPr lang="zh-TW" altLang="zh-TW" sz="1000" dirty="0"/>
              <a:t>[2] Shannon, C. E. (1948). A Mathematical Theory of Communication. Bell System Technical Journal, 27(3), 379–423. </a:t>
            </a:r>
            <a:r>
              <a:rPr lang="zh-TW" altLang="zh-TW" sz="1000" dirty="0">
                <a:hlinkClick r:id="rId2"/>
              </a:rPr>
              <a:t>https://doi.org/10.1002/j.1538-7305.1948.tb01338.x</a:t>
            </a:r>
            <a:br>
              <a:rPr lang="en-US" altLang="zh-TW" sz="1000" dirty="0"/>
            </a:br>
            <a:r>
              <a:rPr lang="zh-TW" altLang="zh-TW" sz="1000" dirty="0"/>
              <a:t>[3] Granovetter, M. S. (1973). The Strength of Weak Ties. American Journal of Sociology, 78(6), 1360–1380. </a:t>
            </a:r>
            <a:r>
              <a:rPr lang="zh-TW" altLang="zh-TW" sz="1000" dirty="0">
                <a:hlinkClick r:id="rId3"/>
              </a:rPr>
              <a:t>https://doi.org/10.1086/225469</a:t>
            </a:r>
            <a:br>
              <a:rPr lang="en-US" altLang="zh-TW" sz="1000" dirty="0"/>
            </a:br>
            <a:r>
              <a:rPr lang="zh-TW" altLang="zh-TW" sz="1000" dirty="0"/>
              <a:t>[</a:t>
            </a:r>
            <a:r>
              <a:rPr lang="en-US" altLang="zh-TW" sz="1000" dirty="0"/>
              <a:t>4</a:t>
            </a:r>
            <a:r>
              <a:rPr lang="zh-TW" altLang="zh-TW" sz="1000" dirty="0"/>
              <a:t>] Cormen, T. H., Leiserson, C. E., Rivest, R. L., &amp; Stein, C. (2009). Introduction to Algorithms (3rd ed.). MIT Press. （BFS 標準實作參考） </a:t>
            </a:r>
            <a:br>
              <a:rPr lang="en-US" altLang="zh-TW" sz="1000" dirty="0"/>
            </a:br>
            <a:r>
              <a:rPr lang="zh-TW" altLang="zh-TW" sz="1000" dirty="0"/>
              <a:t>[</a:t>
            </a:r>
            <a:r>
              <a:rPr lang="en-US" altLang="zh-TW" sz="1000" dirty="0"/>
              <a:t>5</a:t>
            </a:r>
            <a:r>
              <a:rPr lang="zh-TW" altLang="zh-TW" sz="1000" dirty="0"/>
              <a:t>] Dijkstra, E. W. (1959). A Note on Two Problems in Connexion with Graphs. Numerische Mathematik, 1(1), 269–271. https://doi.org/10.1007/BF01386390 </a:t>
            </a:r>
            <a:br>
              <a:rPr lang="en-US" altLang="zh-TW" sz="1000" dirty="0"/>
            </a:br>
            <a:r>
              <a:rPr lang="zh-TW" altLang="zh-TW" sz="1000" dirty="0"/>
              <a:t>[</a:t>
            </a:r>
            <a:r>
              <a:rPr lang="en-US" altLang="zh-TW" sz="1000" dirty="0"/>
              <a:t>6</a:t>
            </a:r>
            <a:r>
              <a:rPr lang="zh-TW" altLang="zh-TW" sz="1000" dirty="0"/>
              <a:t>] Hart, P. E., Nilsson, N. J., &amp; Raphael, B. (1968). A Formal Basis for the Heuristic Determination of Minimum Cost Paths. IEEE Transactions on Systems Science and Cybernetics, 4(2), 100–107. </a:t>
            </a:r>
            <a:r>
              <a:rPr lang="zh-TW" altLang="zh-TW" sz="1000" dirty="0">
                <a:hlinkClick r:id="rId4"/>
              </a:rPr>
              <a:t>https://doi.org/10.1109/TSSC.1968.300136</a:t>
            </a:r>
            <a:br>
              <a:rPr lang="en-US" altLang="zh-TW" sz="1000" dirty="0"/>
            </a:br>
            <a:r>
              <a:rPr lang="zh-TW" altLang="zh-TW" sz="1000" dirty="0"/>
              <a:t>[</a:t>
            </a:r>
            <a:r>
              <a:rPr lang="en-US" altLang="zh-TW" sz="1000" dirty="0"/>
              <a:t>7</a:t>
            </a:r>
            <a:r>
              <a:rPr lang="zh-TW" altLang="zh-TW" sz="1000" dirty="0"/>
              <a:t>] Kaindl, H., &amp; Kainz, G. (1997). Bidirectional Heuristic Search Reconsidered. Journal of Artificial Intelligence Research (JAIR), 7, 283–317. </a:t>
            </a:r>
            <a:r>
              <a:rPr lang="zh-TW" altLang="zh-TW" sz="1000" dirty="0">
                <a:hlinkClick r:id="rId5"/>
              </a:rPr>
              <a:t>https://doi.org/10.1613/jair.460</a:t>
            </a:r>
            <a:br>
              <a:rPr lang="en-US" altLang="zh-TW" sz="1000" dirty="0"/>
            </a:br>
            <a:r>
              <a:rPr lang="zh-TW" altLang="zh-TW" sz="1000" dirty="0"/>
              <a:t>[</a:t>
            </a:r>
            <a:r>
              <a:rPr lang="en-US" altLang="zh-TW" sz="1000" dirty="0"/>
              <a:t>8</a:t>
            </a:r>
            <a:r>
              <a:rPr lang="zh-TW" altLang="zh-TW" sz="1000" dirty="0"/>
              <a:t>] Bordes, A., Usunier, N., Garcia-Duran, A., Weston, J., &amp; Yakhnenko, O. (2013). Translating Embeddings for Modeling Multi-relational Data. Advances in Neural Information Processing Systems (NeurIPS 2013), 26, 2787–2795.</a:t>
            </a:r>
            <a:br>
              <a:rPr lang="en-US" altLang="zh-TW" sz="1000" dirty="0"/>
            </a:br>
            <a:r>
              <a:rPr lang="zh-TW" altLang="zh-TW" sz="1000" dirty="0"/>
              <a:t>[</a:t>
            </a:r>
            <a:r>
              <a:rPr lang="en-US" altLang="zh-TW" sz="1000" dirty="0"/>
              <a:t>9</a:t>
            </a:r>
            <a:r>
              <a:rPr lang="zh-TW" altLang="zh-TW" sz="1000" dirty="0"/>
              <a:t>] Sun, Z., Deng, Z., Nie, J., &amp; Tang, J. (2019). RotatE: Knowledge Graph Embedding by Relational Rotation in Complex Space. International Conference on Learning Representations (ICLR 2019). </a:t>
            </a:r>
            <a:r>
              <a:rPr lang="zh-TW" altLang="zh-TW" sz="1000" dirty="0">
                <a:hlinkClick r:id="rId6"/>
              </a:rPr>
              <a:t>https://arxiv.org/abs/1902.10197</a:t>
            </a:r>
            <a:br>
              <a:rPr lang="en-US" altLang="zh-TW" sz="1000" dirty="0"/>
            </a:br>
            <a:r>
              <a:rPr lang="zh-TW" altLang="zh-TW" sz="1000" dirty="0"/>
              <a:t>[1</a:t>
            </a:r>
            <a:r>
              <a:rPr lang="en-US" altLang="zh-TW" sz="1000" dirty="0"/>
              <a:t>0</a:t>
            </a:r>
            <a:r>
              <a:rPr lang="zh-TW" altLang="zh-TW" sz="1000" dirty="0"/>
              <a:t>] Schlichtkrull, M., Kipf, T., Bloem, P., Berg, R., Titov, I., &amp; Welling, M. (2018). Modeling Relational Data with Graph Convolutional Networks. European Semantic Web Conference (ESWC 2018), Lecture Notes in Computer Science, 10843, 593–607. </a:t>
            </a:r>
            <a:r>
              <a:rPr lang="zh-TW" altLang="zh-TW" sz="1000" dirty="0">
                <a:hlinkClick r:id="rId7"/>
              </a:rPr>
              <a:t>https://doi.org/10.1007/978-3-319-93417-4_38</a:t>
            </a:r>
            <a:endParaRPr lang="en-US" altLang="zh-TW" sz="1000" dirty="0"/>
          </a:p>
          <a:p>
            <a:r>
              <a:rPr lang="zh-TW" altLang="zh-TW" sz="1000" dirty="0"/>
              <a:t>[1</a:t>
            </a:r>
            <a:r>
              <a:rPr lang="en-US" altLang="zh-TW" sz="1000" dirty="0"/>
              <a:t>1</a:t>
            </a:r>
            <a:r>
              <a:rPr lang="zh-TW" altLang="zh-TW" sz="1000" dirty="0"/>
              <a:t>] Google DeepMind Team. (2025). Gemini 2.5: Pushing the Frontier with Advanced Reasoning, Multimodality, Long Context, and Next Generation Agentic Capabilities. arXiv preprint arXiv:2507.06261. </a:t>
            </a:r>
            <a:r>
              <a:rPr lang="zh-TW" altLang="zh-TW" sz="1000" dirty="0">
                <a:hlinkClick r:id="rId8"/>
              </a:rPr>
              <a:t>https://arxiv.org/abs/2507.06261</a:t>
            </a:r>
            <a:br>
              <a:rPr lang="en-US" altLang="zh-TW" sz="1000" dirty="0"/>
            </a:br>
            <a:r>
              <a:rPr lang="zh-TW" altLang="zh-TW" sz="1000" dirty="0"/>
              <a:t>[1</a:t>
            </a:r>
            <a:r>
              <a:rPr lang="en-US" altLang="zh-TW" sz="1000" dirty="0"/>
              <a:t>2</a:t>
            </a:r>
            <a:r>
              <a:rPr lang="zh-TW" altLang="zh-TW" sz="1000" dirty="0"/>
              <a:t>] Edge, D., Trinh, H., Cheng, N., Bradley, J., Chao, A., Mody, A., Truitt, S., &amp; Larson, J. (2024). From Local to Global: A Graph RAG Approach to Query-Focused Summarization. arXiv preprint arXiv:2404.16130. https://arxiv.org/abs/2404.16130</a:t>
            </a:r>
            <a:endParaRPr lang="zh-TW" altLang="en-US" sz="1000" dirty="0"/>
          </a:p>
        </p:txBody>
      </p:sp>
    </p:spTree>
    <p:extLst>
      <p:ext uri="{BB962C8B-B14F-4D97-AF65-F5344CB8AC3E}">
        <p14:creationId xmlns:p14="http://schemas.microsoft.com/office/powerpoint/2010/main" val="415036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715781"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Motivation: The Challenge of Relationship Discovery</a:t>
            </a:r>
            <a:endParaRPr lang="en-US" sz="1600" dirty="0"/>
          </a:p>
        </p:txBody>
      </p:sp>
      <p:sp>
        <p:nvSpPr>
          <p:cNvPr id="4" name="Shape 1"/>
          <p:cNvSpPr/>
          <p:nvPr/>
        </p:nvSpPr>
        <p:spPr>
          <a:xfrm>
            <a:off x="428625" y="1205508"/>
            <a:ext cx="342900" cy="342900"/>
          </a:xfrm>
          <a:prstGeom prst="rect">
            <a:avLst/>
          </a:prstGeom>
          <a:solidFill>
            <a:srgbClr val="2563EB"/>
          </a:solidFill>
          <a:ln/>
        </p:spPr>
        <p:txBody>
          <a:bodyPr/>
          <a:lstStyle/>
          <a:p>
            <a:endParaRPr lang="zh-TW" altLang="en-US"/>
          </a:p>
        </p:txBody>
      </p:sp>
      <p:pic>
        <p:nvPicPr>
          <p:cNvPr id="5" name="Image 1" descr="preencoded.png"/>
          <p:cNvPicPr>
            <a:picLocks noChangeAspect="1"/>
          </p:cNvPicPr>
          <p:nvPr/>
        </p:nvPicPr>
        <p:blipFill>
          <a:blip r:embed="rId4"/>
          <a:stretch>
            <a:fillRect/>
          </a:stretch>
        </p:blipFill>
        <p:spPr>
          <a:xfrm>
            <a:off x="550069" y="1319808"/>
            <a:ext cx="100013" cy="114300"/>
          </a:xfrm>
          <a:prstGeom prst="rect">
            <a:avLst/>
          </a:prstGeom>
        </p:spPr>
      </p:pic>
      <p:sp>
        <p:nvSpPr>
          <p:cNvPr id="6" name="Text 2"/>
          <p:cNvSpPr/>
          <p:nvPr/>
        </p:nvSpPr>
        <p:spPr>
          <a:xfrm>
            <a:off x="914400" y="1205508"/>
            <a:ext cx="3443288" cy="248245"/>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依賴靜態知識圖譜</a:t>
            </a:r>
            <a:endParaRPr lang="en-US" sz="1200" dirty="0"/>
          </a:p>
        </p:txBody>
      </p:sp>
      <p:sp>
        <p:nvSpPr>
          <p:cNvPr id="7" name="Text 3"/>
          <p:cNvSpPr/>
          <p:nvPr/>
        </p:nvSpPr>
        <p:spPr>
          <a:xfrm>
            <a:off x="914400" y="1510903"/>
            <a:ext cx="344328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334155"/>
                </a:solidFill>
                <a:latin typeface="Inter" pitchFamily="34" charset="0"/>
                <a:ea typeface="Inter" pitchFamily="34" charset="-122"/>
                <a:cs typeface="Inter" pitchFamily="34" charset="-120"/>
              </a:rPr>
              <a:t>現有系統更新緩慢，難以捕捉真實世界中瞬息萬變的人物關係。</a:t>
            </a:r>
            <a:endParaRPr lang="en-US" sz="950" dirty="0"/>
          </a:p>
        </p:txBody>
      </p:sp>
      <p:sp>
        <p:nvSpPr>
          <p:cNvPr id="8" name="Shape 4"/>
          <p:cNvSpPr/>
          <p:nvPr/>
        </p:nvSpPr>
        <p:spPr>
          <a:xfrm>
            <a:off x="428625" y="2150938"/>
            <a:ext cx="342900" cy="342900"/>
          </a:xfrm>
          <a:prstGeom prst="rect">
            <a:avLst/>
          </a:prstGeom>
          <a:solidFill>
            <a:srgbClr val="2563EB"/>
          </a:solidFill>
          <a:ln/>
        </p:spPr>
        <p:txBody>
          <a:bodyPr/>
          <a:lstStyle/>
          <a:p>
            <a:endParaRPr lang="zh-TW" altLang="en-US"/>
          </a:p>
        </p:txBody>
      </p:sp>
      <p:pic>
        <p:nvPicPr>
          <p:cNvPr id="9" name="Image 2" descr="preencoded.png"/>
          <p:cNvPicPr>
            <a:picLocks noChangeAspect="1"/>
          </p:cNvPicPr>
          <p:nvPr/>
        </p:nvPicPr>
        <p:blipFill>
          <a:blip r:embed="rId5"/>
          <a:stretch>
            <a:fillRect/>
          </a:stretch>
        </p:blipFill>
        <p:spPr>
          <a:xfrm>
            <a:off x="542925" y="2265238"/>
            <a:ext cx="114300" cy="114300"/>
          </a:xfrm>
          <a:prstGeom prst="rect">
            <a:avLst/>
          </a:prstGeom>
        </p:spPr>
      </p:pic>
      <p:sp>
        <p:nvSpPr>
          <p:cNvPr id="10" name="Text 5"/>
          <p:cNvSpPr/>
          <p:nvPr/>
        </p:nvSpPr>
        <p:spPr>
          <a:xfrm>
            <a:off x="914400" y="2150938"/>
            <a:ext cx="3443288" cy="248245"/>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探索範圍受限</a:t>
            </a:r>
            <a:endParaRPr lang="en-US" sz="1200" dirty="0"/>
          </a:p>
        </p:txBody>
      </p:sp>
      <p:sp>
        <p:nvSpPr>
          <p:cNvPr id="11" name="Text 6"/>
          <p:cNvSpPr/>
          <p:nvPr/>
        </p:nvSpPr>
        <p:spPr>
          <a:xfrm>
            <a:off x="914400" y="2456334"/>
            <a:ext cx="344328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334155"/>
                </a:solidFill>
                <a:latin typeface="Inter" pitchFamily="34" charset="0"/>
                <a:ea typeface="Inter" pitchFamily="34" charset="-122"/>
                <a:cs typeface="Inter" pitchFamily="34" charset="-120"/>
              </a:rPr>
              <a:t>僅能搜尋已知圖譜內的節點，無法發現「開放世界」中的隱藏連結。</a:t>
            </a:r>
            <a:endParaRPr lang="en-US" sz="950" dirty="0"/>
          </a:p>
        </p:txBody>
      </p:sp>
      <p:sp>
        <p:nvSpPr>
          <p:cNvPr id="12" name="Shape 7"/>
          <p:cNvSpPr/>
          <p:nvPr/>
        </p:nvSpPr>
        <p:spPr>
          <a:xfrm>
            <a:off x="428625" y="3096369"/>
            <a:ext cx="342900" cy="342900"/>
          </a:xfrm>
          <a:prstGeom prst="rect">
            <a:avLst/>
          </a:prstGeom>
          <a:solidFill>
            <a:srgbClr val="2563EB"/>
          </a:solidFill>
          <a:ln/>
        </p:spPr>
        <p:txBody>
          <a:bodyPr/>
          <a:lstStyle/>
          <a:p>
            <a:endParaRPr lang="zh-TW" altLang="en-US"/>
          </a:p>
        </p:txBody>
      </p:sp>
      <p:pic>
        <p:nvPicPr>
          <p:cNvPr id="13" name="Image 3" descr="preencoded.png"/>
          <p:cNvPicPr>
            <a:picLocks noChangeAspect="1"/>
          </p:cNvPicPr>
          <p:nvPr/>
        </p:nvPicPr>
        <p:blipFill>
          <a:blip r:embed="rId6"/>
          <a:stretch>
            <a:fillRect/>
          </a:stretch>
        </p:blipFill>
        <p:spPr>
          <a:xfrm>
            <a:off x="542925" y="3210669"/>
            <a:ext cx="114300" cy="114300"/>
          </a:xfrm>
          <a:prstGeom prst="rect">
            <a:avLst/>
          </a:prstGeom>
        </p:spPr>
      </p:pic>
      <p:sp>
        <p:nvSpPr>
          <p:cNvPr id="14" name="Text 8"/>
          <p:cNvSpPr/>
          <p:nvPr/>
        </p:nvSpPr>
        <p:spPr>
          <a:xfrm>
            <a:off x="914400" y="3096369"/>
            <a:ext cx="3443288" cy="248245"/>
          </a:xfrm>
          <a:prstGeom prst="rect">
            <a:avLst/>
          </a:prstGeom>
          <a:noFill/>
          <a:ln/>
        </p:spPr>
        <p:txBody>
          <a:bodyPr wrap="square" lIns="0" tIns="0" rIns="0" bIns="0" rtlCol="0" anchor="t">
            <a:spAutoFit/>
          </a:bodyPr>
          <a:lstStyle/>
          <a:p>
            <a:pPr marL="0" indent="0" algn="l">
              <a:buNone/>
            </a:pPr>
            <a:r>
              <a:rPr lang="en-US" sz="1200" b="1" dirty="0">
                <a:solidFill>
                  <a:srgbClr val="0F172A"/>
                </a:solidFill>
                <a:latin typeface="Inter Bold" pitchFamily="34" charset="0"/>
                <a:ea typeface="Inter Bold" pitchFamily="34" charset="-122"/>
                <a:cs typeface="Inter Bold" pitchFamily="34" charset="-120"/>
              </a:rPr>
              <a:t>缺乏可解釋性</a:t>
            </a:r>
            <a:endParaRPr lang="en-US" sz="1200" dirty="0"/>
          </a:p>
        </p:txBody>
      </p:sp>
      <p:sp>
        <p:nvSpPr>
          <p:cNvPr id="15" name="Text 9"/>
          <p:cNvSpPr/>
          <p:nvPr/>
        </p:nvSpPr>
        <p:spPr>
          <a:xfrm>
            <a:off x="914400" y="3401764"/>
            <a:ext cx="3443288" cy="411435"/>
          </a:xfrm>
          <a:prstGeom prst="rect">
            <a:avLst/>
          </a:prstGeom>
          <a:noFill/>
          <a:ln/>
        </p:spPr>
        <p:txBody>
          <a:bodyPr wrap="square" lIns="0" tIns="0" rIns="0" bIns="0" rtlCol="0" anchor="t">
            <a:spAutoFit/>
          </a:bodyPr>
          <a:lstStyle/>
          <a:p>
            <a:pPr marL="0" indent="0" algn="l">
              <a:lnSpc>
                <a:spcPct val="128000"/>
              </a:lnSpc>
              <a:buNone/>
            </a:pPr>
            <a:r>
              <a:rPr lang="en-US" sz="950" dirty="0">
                <a:solidFill>
                  <a:srgbClr val="334155"/>
                </a:solidFill>
                <a:latin typeface="Inter" pitchFamily="34" charset="0"/>
                <a:ea typeface="Inter" pitchFamily="34" charset="-122"/>
                <a:cs typeface="Inter" pitchFamily="34" charset="-120"/>
              </a:rPr>
              <a:t>難以理解關係建立的具體依據，使用者無法驗證結果的真實性。</a:t>
            </a:r>
            <a:endParaRPr lang="en-US" sz="950" dirty="0"/>
          </a:p>
        </p:txBody>
      </p:sp>
      <p:sp>
        <p:nvSpPr>
          <p:cNvPr id="18" name="Text 12"/>
          <p:cNvSpPr/>
          <p:nvPr/>
        </p:nvSpPr>
        <p:spPr>
          <a:xfrm>
            <a:off x="7600950" y="1062633"/>
            <a:ext cx="343492" cy="260584"/>
          </a:xfrm>
          <a:prstGeom prst="rect">
            <a:avLst/>
          </a:prstGeom>
          <a:noFill/>
          <a:ln/>
        </p:spPr>
        <p:txBody>
          <a:bodyPr wrap="none" lIns="170053" tIns="68072" rIns="170053" bIns="68072" rtlCol="0" anchor="t">
            <a:spAutoFit/>
          </a:bodyPr>
          <a:lstStyle/>
          <a:p>
            <a:pPr marL="0" indent="0" algn="l">
              <a:buNone/>
            </a:pPr>
            <a:endParaRPr lang="en-US" sz="800" dirty="0"/>
          </a:p>
        </p:txBody>
      </p:sp>
      <p:sp>
        <p:nvSpPr>
          <p:cNvPr id="20" name="Text 13"/>
          <p:cNvSpPr/>
          <p:nvPr/>
        </p:nvSpPr>
        <p:spPr>
          <a:xfrm>
            <a:off x="5779294" y="2891433"/>
            <a:ext cx="1943100" cy="153888"/>
          </a:xfrm>
          <a:prstGeom prst="rect">
            <a:avLst/>
          </a:prstGeom>
          <a:noFill/>
          <a:ln/>
        </p:spPr>
        <p:txBody>
          <a:bodyPr wrap="square" lIns="0" tIns="0" rIns="0" bIns="0" rtlCol="0" anchor="t">
            <a:spAutoFit/>
          </a:bodyPr>
          <a:lstStyle/>
          <a:p>
            <a:pPr marL="0" indent="0" algn="ctr">
              <a:buNone/>
            </a:pPr>
            <a:endParaRPr lang="en-US" sz="1000" dirty="0"/>
          </a:p>
        </p:txBody>
      </p:sp>
      <p:sp>
        <p:nvSpPr>
          <p:cNvPr id="21" name="Text 14"/>
          <p:cNvSpPr/>
          <p:nvPr/>
        </p:nvSpPr>
        <p:spPr>
          <a:xfrm>
            <a:off x="5779294" y="3170039"/>
            <a:ext cx="1943100" cy="130805"/>
          </a:xfrm>
          <a:prstGeom prst="rect">
            <a:avLst/>
          </a:prstGeom>
          <a:noFill/>
          <a:ln/>
        </p:spPr>
        <p:txBody>
          <a:bodyPr wrap="square" lIns="0" tIns="0" rIns="0" bIns="0" rtlCol="0" anchor="t">
            <a:spAutoFit/>
          </a:bodyPr>
          <a:lstStyle/>
          <a:p>
            <a:pPr marL="0" indent="0" algn="ctr">
              <a:buNone/>
            </a:pP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279901"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Research Questions: Navigating the Open World</a:t>
            </a:r>
            <a:endParaRPr lang="en-US" sz="1600" dirty="0"/>
          </a:p>
        </p:txBody>
      </p:sp>
      <p:sp>
        <p:nvSpPr>
          <p:cNvPr id="4" name="Shape 1"/>
          <p:cNvSpPr/>
          <p:nvPr/>
        </p:nvSpPr>
        <p:spPr>
          <a:xfrm>
            <a:off x="714375" y="1317129"/>
            <a:ext cx="7715250" cy="1000125"/>
          </a:xfrm>
          <a:prstGeom prst="rect">
            <a:avLst/>
          </a:prstGeom>
          <a:solidFill>
            <a:srgbClr val="FFFFFF"/>
          </a:solidFill>
          <a:ln/>
        </p:spPr>
        <p:txBody>
          <a:bodyPr/>
          <a:lstStyle/>
          <a:p>
            <a:endParaRPr lang="zh-TW" altLang="en-US"/>
          </a:p>
        </p:txBody>
      </p:sp>
      <p:sp>
        <p:nvSpPr>
          <p:cNvPr id="5" name="Shape 2"/>
          <p:cNvSpPr/>
          <p:nvPr/>
        </p:nvSpPr>
        <p:spPr>
          <a:xfrm>
            <a:off x="714375" y="1317129"/>
            <a:ext cx="57150" cy="1000125"/>
          </a:xfrm>
          <a:prstGeom prst="rect">
            <a:avLst/>
          </a:prstGeom>
          <a:solidFill>
            <a:srgbClr val="2563EB"/>
          </a:solidFill>
          <a:ln/>
        </p:spPr>
        <p:txBody>
          <a:bodyPr/>
          <a:lstStyle/>
          <a:p>
            <a:endParaRPr lang="zh-TW" altLang="en-US"/>
          </a:p>
        </p:txBody>
      </p:sp>
      <p:sp>
        <p:nvSpPr>
          <p:cNvPr id="6" name="Text 3"/>
          <p:cNvSpPr/>
          <p:nvPr/>
        </p:nvSpPr>
        <p:spPr>
          <a:xfrm>
            <a:off x="1000125" y="1727002"/>
            <a:ext cx="571500" cy="394692"/>
          </a:xfrm>
          <a:prstGeom prst="rect">
            <a:avLst/>
          </a:prstGeom>
          <a:noFill/>
          <a:ln/>
        </p:spPr>
        <p:txBody>
          <a:bodyPr wrap="none" lIns="0" tIns="0" rIns="0" bIns="0" rtlCol="0" anchor="t">
            <a:spAutoFit/>
          </a:bodyPr>
          <a:lstStyle/>
          <a:p>
            <a:pPr marL="0" indent="0" algn="l">
              <a:buNone/>
            </a:pPr>
            <a:r>
              <a:rPr lang="en-US" sz="2450" b="1" dirty="0">
                <a:solidFill>
                  <a:srgbClr val="E2E8F0"/>
                </a:solidFill>
                <a:latin typeface="Inter ExtraBold" pitchFamily="34" charset="0"/>
                <a:ea typeface="Inter ExtraBold" pitchFamily="34" charset="-122"/>
                <a:cs typeface="Inter ExtraBold" pitchFamily="34" charset="-120"/>
              </a:rPr>
              <a:t>01</a:t>
            </a:r>
            <a:endParaRPr lang="en-US" sz="2450" dirty="0"/>
          </a:p>
        </p:txBody>
      </p:sp>
      <p:sp>
        <p:nvSpPr>
          <p:cNvPr id="7" name="Text 4"/>
          <p:cNvSpPr/>
          <p:nvPr/>
        </p:nvSpPr>
        <p:spPr>
          <a:xfrm>
            <a:off x="1785938" y="1680567"/>
            <a:ext cx="5786438" cy="269677"/>
          </a:xfrm>
          <a:prstGeom prst="rect">
            <a:avLst/>
          </a:prstGeom>
          <a:noFill/>
          <a:ln/>
        </p:spPr>
        <p:txBody>
          <a:bodyPr wrap="square" lIns="0" tIns="0" rIns="0" bIns="0" rtlCol="0" anchor="t">
            <a:spAutoFit/>
          </a:bodyPr>
          <a:lstStyle/>
          <a:p>
            <a:pPr marL="0" indent="0" algn="l">
              <a:buNone/>
            </a:pPr>
            <a:r>
              <a:rPr lang="en-US" sz="1300" b="1" dirty="0">
                <a:solidFill>
                  <a:srgbClr val="0F172A"/>
                </a:solidFill>
                <a:latin typeface="Inter Bold" pitchFamily="34" charset="0"/>
                <a:ea typeface="Inter Bold" pitchFamily="34" charset="-122"/>
                <a:cs typeface="Inter Bold" pitchFamily="34" charset="-120"/>
              </a:rPr>
              <a:t>能否利用 LLM 動態建立開放世界人物關係網？</a:t>
            </a:r>
            <a:endParaRPr lang="en-US" sz="1300" dirty="0"/>
          </a:p>
        </p:txBody>
      </p:sp>
      <p:sp>
        <p:nvSpPr>
          <p:cNvPr id="8" name="Text 5"/>
          <p:cNvSpPr/>
          <p:nvPr/>
        </p:nvSpPr>
        <p:spPr>
          <a:xfrm>
            <a:off x="1785938" y="2021681"/>
            <a:ext cx="5786438" cy="146447"/>
          </a:xfrm>
          <a:prstGeom prst="rect">
            <a:avLst/>
          </a:prstGeom>
          <a:noFill/>
          <a:ln/>
        </p:spPr>
        <p:txBody>
          <a:bodyPr wrap="square" lIns="0" tIns="0" rIns="0" bIns="0" rtlCol="0" anchor="t">
            <a:spAutoFit/>
          </a:bodyPr>
          <a:lstStyle/>
          <a:p>
            <a:pPr marL="0" indent="0" algn="l">
              <a:buNone/>
            </a:pPr>
            <a:r>
              <a:rPr lang="en-US" sz="950" i="1" dirty="0">
                <a:solidFill>
                  <a:srgbClr val="64748B"/>
                </a:solidFill>
                <a:latin typeface="Inter" pitchFamily="34" charset="0"/>
                <a:ea typeface="Inter" pitchFamily="34" charset="-122"/>
                <a:cs typeface="Inter" pitchFamily="34" charset="-120"/>
              </a:rPr>
              <a:t>Can LLMs build open-world human relationship networks dynamically?</a:t>
            </a:r>
            <a:endParaRPr lang="en-US" sz="950" dirty="0"/>
          </a:p>
        </p:txBody>
      </p:sp>
      <p:pic>
        <p:nvPicPr>
          <p:cNvPr id="9" name="Image 1" descr="preencoded.png"/>
          <p:cNvPicPr>
            <a:picLocks noChangeAspect="1"/>
          </p:cNvPicPr>
          <p:nvPr/>
        </p:nvPicPr>
        <p:blipFill>
          <a:blip r:embed="rId4"/>
          <a:stretch>
            <a:fillRect/>
          </a:stretch>
        </p:blipFill>
        <p:spPr>
          <a:xfrm>
            <a:off x="7786688" y="1772543"/>
            <a:ext cx="357188" cy="285750"/>
          </a:xfrm>
          <a:prstGeom prst="rect">
            <a:avLst/>
          </a:prstGeom>
        </p:spPr>
      </p:pic>
      <p:sp>
        <p:nvSpPr>
          <p:cNvPr id="10" name="Shape 6"/>
          <p:cNvSpPr/>
          <p:nvPr/>
        </p:nvSpPr>
        <p:spPr>
          <a:xfrm>
            <a:off x="714375" y="2603004"/>
            <a:ext cx="7715250" cy="1000125"/>
          </a:xfrm>
          <a:prstGeom prst="rect">
            <a:avLst/>
          </a:prstGeom>
          <a:solidFill>
            <a:srgbClr val="FFFFFF"/>
          </a:solidFill>
          <a:ln/>
        </p:spPr>
        <p:txBody>
          <a:bodyPr/>
          <a:lstStyle/>
          <a:p>
            <a:endParaRPr lang="zh-TW" altLang="en-US"/>
          </a:p>
        </p:txBody>
      </p:sp>
      <p:sp>
        <p:nvSpPr>
          <p:cNvPr id="11" name="Shape 7"/>
          <p:cNvSpPr/>
          <p:nvPr/>
        </p:nvSpPr>
        <p:spPr>
          <a:xfrm>
            <a:off x="714375" y="2603004"/>
            <a:ext cx="57150" cy="1000125"/>
          </a:xfrm>
          <a:prstGeom prst="rect">
            <a:avLst/>
          </a:prstGeom>
          <a:solidFill>
            <a:srgbClr val="2563EB"/>
          </a:solidFill>
          <a:ln/>
        </p:spPr>
        <p:txBody>
          <a:bodyPr/>
          <a:lstStyle/>
          <a:p>
            <a:endParaRPr lang="zh-TW" altLang="en-US"/>
          </a:p>
        </p:txBody>
      </p:sp>
      <p:sp>
        <p:nvSpPr>
          <p:cNvPr id="12" name="Text 8"/>
          <p:cNvSpPr/>
          <p:nvPr/>
        </p:nvSpPr>
        <p:spPr>
          <a:xfrm>
            <a:off x="1000125" y="3012877"/>
            <a:ext cx="571500" cy="394692"/>
          </a:xfrm>
          <a:prstGeom prst="rect">
            <a:avLst/>
          </a:prstGeom>
          <a:noFill/>
          <a:ln/>
        </p:spPr>
        <p:txBody>
          <a:bodyPr wrap="none" lIns="0" tIns="0" rIns="0" bIns="0" rtlCol="0" anchor="t">
            <a:spAutoFit/>
          </a:bodyPr>
          <a:lstStyle/>
          <a:p>
            <a:pPr marL="0" indent="0" algn="l">
              <a:buNone/>
            </a:pPr>
            <a:r>
              <a:rPr lang="en-US" sz="2450" b="1" dirty="0">
                <a:solidFill>
                  <a:srgbClr val="E2E8F0"/>
                </a:solidFill>
                <a:latin typeface="Inter ExtraBold" pitchFamily="34" charset="0"/>
                <a:ea typeface="Inter ExtraBold" pitchFamily="34" charset="-122"/>
                <a:cs typeface="Inter ExtraBold" pitchFamily="34" charset="-120"/>
              </a:rPr>
              <a:t>02</a:t>
            </a:r>
            <a:endParaRPr lang="en-US" sz="2450" dirty="0"/>
          </a:p>
        </p:txBody>
      </p:sp>
      <p:sp>
        <p:nvSpPr>
          <p:cNvPr id="13" name="Text 9"/>
          <p:cNvSpPr/>
          <p:nvPr/>
        </p:nvSpPr>
        <p:spPr>
          <a:xfrm>
            <a:off x="1785938" y="2966442"/>
            <a:ext cx="5857875" cy="269677"/>
          </a:xfrm>
          <a:prstGeom prst="rect">
            <a:avLst/>
          </a:prstGeom>
          <a:noFill/>
          <a:ln/>
        </p:spPr>
        <p:txBody>
          <a:bodyPr wrap="square" lIns="0" tIns="0" rIns="0" bIns="0" rtlCol="0" anchor="t">
            <a:spAutoFit/>
          </a:bodyPr>
          <a:lstStyle/>
          <a:p>
            <a:pPr marL="0" indent="0" algn="l">
              <a:buNone/>
            </a:pPr>
            <a:r>
              <a:rPr lang="en-US" sz="1300" b="1" dirty="0">
                <a:solidFill>
                  <a:srgbClr val="0F172A"/>
                </a:solidFill>
                <a:latin typeface="Inter Bold" pitchFamily="34" charset="0"/>
                <a:ea typeface="Inter Bold" pitchFamily="34" charset="-122"/>
                <a:cs typeface="Inter Bold" pitchFamily="34" charset="-120"/>
              </a:rPr>
              <a:t>如何在動態網路中精準找出最短關係路徑？</a:t>
            </a:r>
            <a:endParaRPr lang="en-US" sz="1300" dirty="0"/>
          </a:p>
        </p:txBody>
      </p:sp>
      <p:sp>
        <p:nvSpPr>
          <p:cNvPr id="14" name="Text 10"/>
          <p:cNvSpPr/>
          <p:nvPr/>
        </p:nvSpPr>
        <p:spPr>
          <a:xfrm>
            <a:off x="1785938" y="3307556"/>
            <a:ext cx="5857875" cy="146447"/>
          </a:xfrm>
          <a:prstGeom prst="rect">
            <a:avLst/>
          </a:prstGeom>
          <a:noFill/>
          <a:ln/>
        </p:spPr>
        <p:txBody>
          <a:bodyPr wrap="square" lIns="0" tIns="0" rIns="0" bIns="0" rtlCol="0" anchor="t">
            <a:spAutoFit/>
          </a:bodyPr>
          <a:lstStyle/>
          <a:p>
            <a:pPr marL="0" indent="0" algn="l">
              <a:buNone/>
            </a:pPr>
            <a:r>
              <a:rPr lang="en-US" sz="950" i="1" dirty="0">
                <a:solidFill>
                  <a:srgbClr val="64748B"/>
                </a:solidFill>
                <a:latin typeface="Inter" pitchFamily="34" charset="0"/>
                <a:ea typeface="Inter" pitchFamily="34" charset="-122"/>
                <a:cs typeface="Inter" pitchFamily="34" charset="-120"/>
              </a:rPr>
              <a:t>How to accurately find the shortest relationship path in a dynamic network?</a:t>
            </a:r>
            <a:endParaRPr lang="en-US" sz="950" dirty="0"/>
          </a:p>
        </p:txBody>
      </p:sp>
      <p:pic>
        <p:nvPicPr>
          <p:cNvPr id="15" name="Image 2" descr="preencoded.png"/>
          <p:cNvPicPr>
            <a:picLocks noChangeAspect="1"/>
          </p:cNvPicPr>
          <p:nvPr/>
        </p:nvPicPr>
        <p:blipFill>
          <a:blip r:embed="rId5"/>
          <a:stretch>
            <a:fillRect/>
          </a:stretch>
        </p:blipFill>
        <p:spPr>
          <a:xfrm>
            <a:off x="7858125" y="3058418"/>
            <a:ext cx="285750" cy="285750"/>
          </a:xfrm>
          <a:prstGeom prst="rect">
            <a:avLst/>
          </a:prstGeom>
        </p:spPr>
      </p:pic>
      <p:sp>
        <p:nvSpPr>
          <p:cNvPr id="16" name="Shape 11"/>
          <p:cNvSpPr/>
          <p:nvPr/>
        </p:nvSpPr>
        <p:spPr>
          <a:xfrm>
            <a:off x="714375" y="3888879"/>
            <a:ext cx="7715250" cy="1000125"/>
          </a:xfrm>
          <a:prstGeom prst="rect">
            <a:avLst/>
          </a:prstGeom>
          <a:solidFill>
            <a:srgbClr val="FFFFFF"/>
          </a:solidFill>
          <a:ln/>
        </p:spPr>
        <p:txBody>
          <a:bodyPr/>
          <a:lstStyle/>
          <a:p>
            <a:endParaRPr lang="zh-TW" altLang="en-US"/>
          </a:p>
        </p:txBody>
      </p:sp>
      <p:sp>
        <p:nvSpPr>
          <p:cNvPr id="17" name="Shape 12"/>
          <p:cNvSpPr/>
          <p:nvPr/>
        </p:nvSpPr>
        <p:spPr>
          <a:xfrm>
            <a:off x="714375" y="3888879"/>
            <a:ext cx="57150" cy="1000125"/>
          </a:xfrm>
          <a:prstGeom prst="rect">
            <a:avLst/>
          </a:prstGeom>
          <a:solidFill>
            <a:srgbClr val="2563EB"/>
          </a:solidFill>
          <a:ln/>
        </p:spPr>
        <p:txBody>
          <a:bodyPr/>
          <a:lstStyle/>
          <a:p>
            <a:endParaRPr lang="zh-TW" altLang="en-US"/>
          </a:p>
        </p:txBody>
      </p:sp>
      <p:sp>
        <p:nvSpPr>
          <p:cNvPr id="18" name="Text 13"/>
          <p:cNvSpPr/>
          <p:nvPr/>
        </p:nvSpPr>
        <p:spPr>
          <a:xfrm>
            <a:off x="1000125" y="4298752"/>
            <a:ext cx="571500" cy="394692"/>
          </a:xfrm>
          <a:prstGeom prst="rect">
            <a:avLst/>
          </a:prstGeom>
          <a:noFill/>
          <a:ln/>
        </p:spPr>
        <p:txBody>
          <a:bodyPr wrap="none" lIns="0" tIns="0" rIns="0" bIns="0" rtlCol="0" anchor="t">
            <a:spAutoFit/>
          </a:bodyPr>
          <a:lstStyle/>
          <a:p>
            <a:pPr marL="0" indent="0" algn="l">
              <a:buNone/>
            </a:pPr>
            <a:r>
              <a:rPr lang="en-US" sz="2450" b="1" dirty="0">
                <a:solidFill>
                  <a:srgbClr val="E2E8F0"/>
                </a:solidFill>
                <a:latin typeface="Inter ExtraBold" pitchFamily="34" charset="0"/>
                <a:ea typeface="Inter ExtraBold" pitchFamily="34" charset="-122"/>
                <a:cs typeface="Inter ExtraBold" pitchFamily="34" charset="-120"/>
              </a:rPr>
              <a:t>03</a:t>
            </a:r>
            <a:endParaRPr lang="en-US" sz="2450" dirty="0"/>
          </a:p>
        </p:txBody>
      </p:sp>
      <p:sp>
        <p:nvSpPr>
          <p:cNvPr id="19" name="Text 14"/>
          <p:cNvSpPr/>
          <p:nvPr/>
        </p:nvSpPr>
        <p:spPr>
          <a:xfrm>
            <a:off x="1785938" y="4252317"/>
            <a:ext cx="5857875" cy="269677"/>
          </a:xfrm>
          <a:prstGeom prst="rect">
            <a:avLst/>
          </a:prstGeom>
          <a:noFill/>
          <a:ln/>
        </p:spPr>
        <p:txBody>
          <a:bodyPr wrap="square" lIns="0" tIns="0" rIns="0" bIns="0" rtlCol="0" anchor="t">
            <a:spAutoFit/>
          </a:bodyPr>
          <a:lstStyle/>
          <a:p>
            <a:pPr marL="0" indent="0" algn="l">
              <a:buNone/>
            </a:pPr>
            <a:r>
              <a:rPr lang="en-US" sz="1300" b="1" dirty="0">
                <a:solidFill>
                  <a:srgbClr val="0F172A"/>
                </a:solidFill>
                <a:latin typeface="Inter Bold" pitchFamily="34" charset="0"/>
                <a:ea typeface="Inter Bold" pitchFamily="34" charset="-122"/>
                <a:cs typeface="Inter Bold" pitchFamily="34" charset="-120"/>
              </a:rPr>
              <a:t>如何量化關係可信度並提供透明判斷標準？</a:t>
            </a:r>
            <a:endParaRPr lang="en-US" sz="1300" dirty="0"/>
          </a:p>
        </p:txBody>
      </p:sp>
      <p:sp>
        <p:nvSpPr>
          <p:cNvPr id="20" name="Text 15"/>
          <p:cNvSpPr/>
          <p:nvPr/>
        </p:nvSpPr>
        <p:spPr>
          <a:xfrm>
            <a:off x="1785938" y="4593431"/>
            <a:ext cx="5857875" cy="146447"/>
          </a:xfrm>
          <a:prstGeom prst="rect">
            <a:avLst/>
          </a:prstGeom>
          <a:noFill/>
          <a:ln/>
        </p:spPr>
        <p:txBody>
          <a:bodyPr wrap="square" lIns="0" tIns="0" rIns="0" bIns="0" rtlCol="0" anchor="t">
            <a:spAutoFit/>
          </a:bodyPr>
          <a:lstStyle/>
          <a:p>
            <a:pPr marL="0" indent="0" algn="l">
              <a:buNone/>
            </a:pPr>
            <a:r>
              <a:rPr lang="en-US" sz="950" i="1" dirty="0">
                <a:solidFill>
                  <a:srgbClr val="64748B"/>
                </a:solidFill>
                <a:latin typeface="Inter" pitchFamily="34" charset="0"/>
                <a:ea typeface="Inter" pitchFamily="34" charset="-122"/>
                <a:cs typeface="Inter" pitchFamily="34" charset="-120"/>
              </a:rPr>
              <a:t>How to quantify relationship reliability and provide transparent criteria?</a:t>
            </a:r>
            <a:endParaRPr lang="en-US" sz="950" dirty="0"/>
          </a:p>
        </p:txBody>
      </p:sp>
      <p:pic>
        <p:nvPicPr>
          <p:cNvPr id="21" name="Image 3" descr="preencoded.png"/>
          <p:cNvPicPr>
            <a:picLocks noChangeAspect="1"/>
          </p:cNvPicPr>
          <p:nvPr/>
        </p:nvPicPr>
        <p:blipFill>
          <a:blip r:embed="rId6"/>
          <a:stretch>
            <a:fillRect/>
          </a:stretch>
        </p:blipFill>
        <p:spPr>
          <a:xfrm>
            <a:off x="7858125" y="4344293"/>
            <a:ext cx="285750" cy="285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4318620"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System Overview: From Input to Insight</a:t>
            </a:r>
            <a:endParaRPr lang="en-US" sz="1600" dirty="0"/>
          </a:p>
        </p:txBody>
      </p:sp>
      <p:pic>
        <p:nvPicPr>
          <p:cNvPr id="5" name="Image 1" descr="preencoded.png"/>
          <p:cNvPicPr>
            <a:picLocks noChangeAspect="1"/>
          </p:cNvPicPr>
          <p:nvPr/>
        </p:nvPicPr>
        <p:blipFill>
          <a:blip r:embed="rId4"/>
          <a:stretch>
            <a:fillRect/>
          </a:stretch>
        </p:blipFill>
        <p:spPr>
          <a:xfrm>
            <a:off x="4314825" y="1679674"/>
            <a:ext cx="514350" cy="457200"/>
          </a:xfrm>
          <a:prstGeom prst="rect">
            <a:avLst/>
          </a:prstGeom>
        </p:spPr>
      </p:pic>
      <p:sp>
        <p:nvSpPr>
          <p:cNvPr id="6" name="Text 2"/>
          <p:cNvSpPr/>
          <p:nvPr/>
        </p:nvSpPr>
        <p:spPr>
          <a:xfrm>
            <a:off x="2898214" y="2279749"/>
            <a:ext cx="3347572" cy="248245"/>
          </a:xfrm>
          <a:prstGeom prst="rect">
            <a:avLst/>
          </a:prstGeom>
          <a:noFill/>
          <a:ln/>
        </p:spPr>
        <p:txBody>
          <a:bodyPr wrap="square" lIns="0" tIns="0" rIns="0" bIns="0" rtlCol="0" anchor="t">
            <a:spAutoFit/>
          </a:bodyPr>
          <a:lstStyle/>
          <a:p>
            <a:pPr marL="0" indent="0" algn="ctr">
              <a:buNone/>
            </a:pPr>
            <a:r>
              <a:rPr lang="en-US" sz="1200" dirty="0">
                <a:solidFill>
                  <a:srgbClr val="64748B"/>
                </a:solidFill>
                <a:latin typeface="Inter SemiBold" pitchFamily="34" charset="0"/>
                <a:ea typeface="Inter SemiBold" pitchFamily="34" charset="-122"/>
                <a:cs typeface="Inter SemiBold" pitchFamily="34" charset="-120"/>
              </a:rPr>
              <a:t>[ 系統流程圖 ]</a:t>
            </a:r>
            <a:endParaRPr lang="en-US" sz="1200" dirty="0"/>
          </a:p>
        </p:txBody>
      </p:sp>
      <p:sp>
        <p:nvSpPr>
          <p:cNvPr id="7" name="Text 3"/>
          <p:cNvSpPr/>
          <p:nvPr/>
        </p:nvSpPr>
        <p:spPr>
          <a:xfrm>
            <a:off x="2898214" y="2599432"/>
            <a:ext cx="3347572" cy="132159"/>
          </a:xfrm>
          <a:prstGeom prst="rect">
            <a:avLst/>
          </a:prstGeom>
          <a:noFill/>
          <a:ln/>
        </p:spPr>
        <p:txBody>
          <a:bodyPr wrap="square" lIns="0" tIns="0" rIns="0" bIns="0" rtlCol="0" anchor="t">
            <a:spAutoFit/>
          </a:bodyPr>
          <a:lstStyle/>
          <a:p>
            <a:pPr marL="0" indent="0" algn="ctr">
              <a:buNone/>
            </a:pPr>
            <a:r>
              <a:rPr lang="en-US" sz="850" dirty="0">
                <a:solidFill>
                  <a:srgbClr val="94A3B8"/>
                </a:solidFill>
                <a:latin typeface="Inter" pitchFamily="34" charset="0"/>
                <a:ea typeface="Inter" pitchFamily="34" charset="-122"/>
                <a:cs typeface="Inter" pitchFamily="34" charset="-120"/>
              </a:rPr>
              <a:t>Input → Entity Extraction → Gemini → KG → Reliability → Search</a:t>
            </a:r>
            <a:endParaRPr lang="en-US" sz="850" dirty="0"/>
          </a:p>
        </p:txBody>
      </p:sp>
      <p:sp>
        <p:nvSpPr>
          <p:cNvPr id="8" name="Shape 4"/>
          <p:cNvSpPr/>
          <p:nvPr/>
        </p:nvSpPr>
        <p:spPr>
          <a:xfrm>
            <a:off x="845334" y="3634383"/>
            <a:ext cx="428625" cy="428625"/>
          </a:xfrm>
          <a:prstGeom prst="rect">
            <a:avLst/>
          </a:prstGeom>
          <a:solidFill>
            <a:srgbClr val="2563EB"/>
          </a:solidFill>
          <a:ln/>
        </p:spPr>
        <p:txBody>
          <a:bodyPr/>
          <a:lstStyle/>
          <a:p>
            <a:endParaRPr lang="zh-TW" altLang="en-US"/>
          </a:p>
        </p:txBody>
      </p:sp>
      <p:pic>
        <p:nvPicPr>
          <p:cNvPr id="9" name="Image 2" descr="preencoded.png"/>
          <p:cNvPicPr>
            <a:picLocks noChangeAspect="1"/>
          </p:cNvPicPr>
          <p:nvPr/>
        </p:nvPicPr>
        <p:blipFill>
          <a:blip r:embed="rId5"/>
          <a:stretch>
            <a:fillRect/>
          </a:stretch>
        </p:blipFill>
        <p:spPr>
          <a:xfrm>
            <a:off x="963206" y="3762970"/>
            <a:ext cx="192881" cy="171450"/>
          </a:xfrm>
          <a:prstGeom prst="rect">
            <a:avLst/>
          </a:prstGeom>
        </p:spPr>
      </p:pic>
      <p:sp>
        <p:nvSpPr>
          <p:cNvPr id="10" name="Text 5"/>
          <p:cNvSpPr/>
          <p:nvPr/>
        </p:nvSpPr>
        <p:spPr>
          <a:xfrm>
            <a:off x="831047" y="4170164"/>
            <a:ext cx="457172"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1. Input</a:t>
            </a:r>
            <a:endParaRPr lang="en-US" sz="900" dirty="0"/>
          </a:p>
        </p:txBody>
      </p:sp>
      <p:sp>
        <p:nvSpPr>
          <p:cNvPr id="11" name="Text 6"/>
          <p:cNvSpPr/>
          <p:nvPr/>
        </p:nvSpPr>
        <p:spPr>
          <a:xfrm>
            <a:off x="428625" y="4373761"/>
            <a:ext cx="1262044"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64748B"/>
                </a:solidFill>
                <a:latin typeface="Inter" pitchFamily="34" charset="0"/>
                <a:ea typeface="Inter" pitchFamily="34" charset="-122"/>
                <a:cs typeface="Inter" pitchFamily="34" charset="-120"/>
              </a:rPr>
              <a:t>使用者輸入兩個人名作為搜尋起點與終點。</a:t>
            </a:r>
            <a:endParaRPr lang="en-US" sz="750" dirty="0"/>
          </a:p>
        </p:txBody>
      </p:sp>
      <p:sp>
        <p:nvSpPr>
          <p:cNvPr id="12" name="Shape 7"/>
          <p:cNvSpPr/>
          <p:nvPr/>
        </p:nvSpPr>
        <p:spPr>
          <a:xfrm>
            <a:off x="2250253" y="3634383"/>
            <a:ext cx="428625" cy="428625"/>
          </a:xfrm>
          <a:prstGeom prst="rect">
            <a:avLst/>
          </a:prstGeom>
          <a:solidFill>
            <a:srgbClr val="2563EB"/>
          </a:solidFill>
          <a:ln/>
        </p:spPr>
        <p:txBody>
          <a:bodyPr/>
          <a:lstStyle/>
          <a:p>
            <a:endParaRPr lang="zh-TW" altLang="en-US"/>
          </a:p>
        </p:txBody>
      </p:sp>
      <p:pic>
        <p:nvPicPr>
          <p:cNvPr id="13" name="Image 3" descr="preencoded.png"/>
          <p:cNvPicPr>
            <a:picLocks noChangeAspect="1"/>
          </p:cNvPicPr>
          <p:nvPr/>
        </p:nvPicPr>
        <p:blipFill>
          <a:blip r:embed="rId6"/>
          <a:stretch>
            <a:fillRect/>
          </a:stretch>
        </p:blipFill>
        <p:spPr>
          <a:xfrm>
            <a:off x="2378841" y="3762970"/>
            <a:ext cx="171450" cy="171450"/>
          </a:xfrm>
          <a:prstGeom prst="rect">
            <a:avLst/>
          </a:prstGeom>
        </p:spPr>
      </p:pic>
      <p:sp>
        <p:nvSpPr>
          <p:cNvPr id="14" name="Text 8"/>
          <p:cNvSpPr/>
          <p:nvPr/>
        </p:nvSpPr>
        <p:spPr>
          <a:xfrm>
            <a:off x="2078692" y="4170164"/>
            <a:ext cx="771776"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2. Extraction</a:t>
            </a:r>
            <a:endParaRPr lang="en-US" sz="900" dirty="0"/>
          </a:p>
        </p:txBody>
      </p:sp>
      <p:sp>
        <p:nvSpPr>
          <p:cNvPr id="15" name="Text 9"/>
          <p:cNvSpPr/>
          <p:nvPr/>
        </p:nvSpPr>
        <p:spPr>
          <a:xfrm>
            <a:off x="1833544" y="4373761"/>
            <a:ext cx="1262072"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64748B"/>
                </a:solidFill>
                <a:latin typeface="Inter" pitchFamily="34" charset="0"/>
                <a:ea typeface="Inter" pitchFamily="34" charset="-122"/>
                <a:cs typeface="Inter" pitchFamily="34" charset="-120"/>
              </a:rPr>
              <a:t>識別並提取人物實體，確保搜尋對象精準。</a:t>
            </a:r>
            <a:endParaRPr lang="en-US" sz="750" dirty="0"/>
          </a:p>
        </p:txBody>
      </p:sp>
      <p:sp>
        <p:nvSpPr>
          <p:cNvPr id="16" name="Shape 10"/>
          <p:cNvSpPr/>
          <p:nvPr/>
        </p:nvSpPr>
        <p:spPr>
          <a:xfrm>
            <a:off x="3655200" y="3634383"/>
            <a:ext cx="428625" cy="428625"/>
          </a:xfrm>
          <a:prstGeom prst="rect">
            <a:avLst/>
          </a:prstGeom>
          <a:solidFill>
            <a:srgbClr val="2563EB"/>
          </a:solidFill>
          <a:ln/>
        </p:spPr>
        <p:txBody>
          <a:bodyPr/>
          <a:lstStyle/>
          <a:p>
            <a:endParaRPr lang="zh-TW" altLang="en-US"/>
          </a:p>
        </p:txBody>
      </p:sp>
      <p:pic>
        <p:nvPicPr>
          <p:cNvPr id="17" name="Image 4" descr="preencoded.png"/>
          <p:cNvPicPr>
            <a:picLocks noChangeAspect="1"/>
          </p:cNvPicPr>
          <p:nvPr/>
        </p:nvPicPr>
        <p:blipFill>
          <a:blip r:embed="rId7"/>
          <a:stretch>
            <a:fillRect/>
          </a:stretch>
        </p:blipFill>
        <p:spPr>
          <a:xfrm>
            <a:off x="3783788" y="3762970"/>
            <a:ext cx="171450" cy="171450"/>
          </a:xfrm>
          <a:prstGeom prst="rect">
            <a:avLst/>
          </a:prstGeom>
        </p:spPr>
      </p:pic>
      <p:sp>
        <p:nvSpPr>
          <p:cNvPr id="18" name="Text 11"/>
          <p:cNvSpPr/>
          <p:nvPr/>
        </p:nvSpPr>
        <p:spPr>
          <a:xfrm>
            <a:off x="3580107" y="4170164"/>
            <a:ext cx="578839"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3. Gemini</a:t>
            </a:r>
            <a:endParaRPr lang="en-US" sz="900" dirty="0"/>
          </a:p>
        </p:txBody>
      </p:sp>
      <p:sp>
        <p:nvSpPr>
          <p:cNvPr id="19" name="Text 12"/>
          <p:cNvSpPr/>
          <p:nvPr/>
        </p:nvSpPr>
        <p:spPr>
          <a:xfrm>
            <a:off x="3238491" y="4373761"/>
            <a:ext cx="1262072"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64748B"/>
                </a:solidFill>
                <a:latin typeface="Inter" pitchFamily="34" charset="0"/>
                <a:ea typeface="Inter" pitchFamily="34" charset="-122"/>
                <a:cs typeface="Inter" pitchFamily="34" charset="-120"/>
              </a:rPr>
              <a:t>利用 Gemini 2.5 Pro 進行深度關係推理。</a:t>
            </a:r>
            <a:endParaRPr lang="en-US" sz="750" dirty="0"/>
          </a:p>
        </p:txBody>
      </p:sp>
      <p:sp>
        <p:nvSpPr>
          <p:cNvPr id="20" name="Shape 13"/>
          <p:cNvSpPr/>
          <p:nvPr/>
        </p:nvSpPr>
        <p:spPr>
          <a:xfrm>
            <a:off x="5060147" y="3634383"/>
            <a:ext cx="428625" cy="428625"/>
          </a:xfrm>
          <a:prstGeom prst="rect">
            <a:avLst/>
          </a:prstGeom>
          <a:solidFill>
            <a:srgbClr val="2563EB"/>
          </a:solidFill>
          <a:ln/>
        </p:spPr>
        <p:txBody>
          <a:bodyPr/>
          <a:lstStyle/>
          <a:p>
            <a:endParaRPr lang="zh-TW" altLang="en-US"/>
          </a:p>
        </p:txBody>
      </p:sp>
      <p:pic>
        <p:nvPicPr>
          <p:cNvPr id="21" name="Image 5" descr="preencoded.png"/>
          <p:cNvPicPr>
            <a:picLocks noChangeAspect="1"/>
          </p:cNvPicPr>
          <p:nvPr/>
        </p:nvPicPr>
        <p:blipFill>
          <a:blip r:embed="rId8"/>
          <a:stretch>
            <a:fillRect/>
          </a:stretch>
        </p:blipFill>
        <p:spPr>
          <a:xfrm>
            <a:off x="5199450" y="3762970"/>
            <a:ext cx="150019" cy="171450"/>
          </a:xfrm>
          <a:prstGeom prst="rect">
            <a:avLst/>
          </a:prstGeom>
        </p:spPr>
      </p:pic>
      <p:sp>
        <p:nvSpPr>
          <p:cNvPr id="22" name="Text 14"/>
          <p:cNvSpPr/>
          <p:nvPr/>
        </p:nvSpPr>
        <p:spPr>
          <a:xfrm>
            <a:off x="4888641" y="4170164"/>
            <a:ext cx="771609"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4. KG Const.</a:t>
            </a:r>
            <a:endParaRPr lang="en-US" sz="900" dirty="0"/>
          </a:p>
        </p:txBody>
      </p:sp>
      <p:sp>
        <p:nvSpPr>
          <p:cNvPr id="23" name="Text 15"/>
          <p:cNvSpPr/>
          <p:nvPr/>
        </p:nvSpPr>
        <p:spPr>
          <a:xfrm>
            <a:off x="4643438" y="4373761"/>
            <a:ext cx="1262044"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64748B"/>
                </a:solidFill>
                <a:latin typeface="Inter" pitchFamily="34" charset="0"/>
                <a:ea typeface="Inter" pitchFamily="34" charset="-122"/>
                <a:cs typeface="Inter" pitchFamily="34" charset="-120"/>
              </a:rPr>
              <a:t>動態建構局部知識圖譜，整合橋接節點。</a:t>
            </a:r>
            <a:endParaRPr lang="en-US" sz="750" dirty="0"/>
          </a:p>
        </p:txBody>
      </p:sp>
      <p:sp>
        <p:nvSpPr>
          <p:cNvPr id="24" name="Shape 16"/>
          <p:cNvSpPr/>
          <p:nvPr/>
        </p:nvSpPr>
        <p:spPr>
          <a:xfrm>
            <a:off x="6465066" y="3634383"/>
            <a:ext cx="428625" cy="428625"/>
          </a:xfrm>
          <a:prstGeom prst="rect">
            <a:avLst/>
          </a:prstGeom>
          <a:solidFill>
            <a:srgbClr val="2563EB"/>
          </a:solidFill>
          <a:ln/>
        </p:spPr>
        <p:txBody>
          <a:bodyPr/>
          <a:lstStyle/>
          <a:p>
            <a:endParaRPr lang="zh-TW" altLang="en-US"/>
          </a:p>
        </p:txBody>
      </p:sp>
      <p:pic>
        <p:nvPicPr>
          <p:cNvPr id="25" name="Image 6" descr="preencoded.png"/>
          <p:cNvPicPr>
            <a:picLocks noChangeAspect="1"/>
          </p:cNvPicPr>
          <p:nvPr/>
        </p:nvPicPr>
        <p:blipFill>
          <a:blip r:embed="rId9"/>
          <a:stretch>
            <a:fillRect/>
          </a:stretch>
        </p:blipFill>
        <p:spPr>
          <a:xfrm>
            <a:off x="6593653" y="3762970"/>
            <a:ext cx="171450" cy="171450"/>
          </a:xfrm>
          <a:prstGeom prst="rect">
            <a:avLst/>
          </a:prstGeom>
        </p:spPr>
      </p:pic>
      <p:sp>
        <p:nvSpPr>
          <p:cNvPr id="26" name="Text 17"/>
          <p:cNvSpPr/>
          <p:nvPr/>
        </p:nvSpPr>
        <p:spPr>
          <a:xfrm>
            <a:off x="6304192" y="4170164"/>
            <a:ext cx="750373"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5. Reliability</a:t>
            </a:r>
            <a:endParaRPr lang="en-US" sz="900" dirty="0"/>
          </a:p>
        </p:txBody>
      </p:sp>
      <p:sp>
        <p:nvSpPr>
          <p:cNvPr id="27" name="Text 18"/>
          <p:cNvSpPr/>
          <p:nvPr/>
        </p:nvSpPr>
        <p:spPr>
          <a:xfrm>
            <a:off x="6048356" y="4373761"/>
            <a:ext cx="1262072" cy="121636"/>
          </a:xfrm>
          <a:prstGeom prst="rect">
            <a:avLst/>
          </a:prstGeom>
          <a:noFill/>
          <a:ln/>
        </p:spPr>
        <p:txBody>
          <a:bodyPr wrap="square" lIns="0" tIns="0" rIns="0" bIns="0" rtlCol="0" anchor="t">
            <a:spAutoFit/>
          </a:bodyPr>
          <a:lstStyle/>
          <a:p>
            <a:pPr marL="0" indent="0" algn="ctr">
              <a:lnSpc>
                <a:spcPct val="112000"/>
              </a:lnSpc>
              <a:buNone/>
            </a:pPr>
            <a:r>
              <a:rPr lang="en-US" sz="750" dirty="0" err="1">
                <a:solidFill>
                  <a:srgbClr val="64748B"/>
                </a:solidFill>
                <a:latin typeface="Inter" pitchFamily="34" charset="0"/>
                <a:ea typeface="Inter" pitchFamily="34" charset="-122"/>
                <a:cs typeface="Inter" pitchFamily="34" charset="-120"/>
              </a:rPr>
              <a:t>量化關係可信度</a:t>
            </a:r>
            <a:r>
              <a:rPr lang="en-US" sz="750" dirty="0">
                <a:solidFill>
                  <a:srgbClr val="64748B"/>
                </a:solidFill>
                <a:latin typeface="Inter" pitchFamily="34" charset="0"/>
                <a:ea typeface="Inter" pitchFamily="34" charset="-122"/>
                <a:cs typeface="Inter" pitchFamily="34" charset="-120"/>
              </a:rPr>
              <a:t>。</a:t>
            </a:r>
            <a:endParaRPr lang="en-US" sz="750" dirty="0"/>
          </a:p>
        </p:txBody>
      </p:sp>
      <p:sp>
        <p:nvSpPr>
          <p:cNvPr id="28" name="Shape 19"/>
          <p:cNvSpPr/>
          <p:nvPr/>
        </p:nvSpPr>
        <p:spPr>
          <a:xfrm>
            <a:off x="7870013" y="3634383"/>
            <a:ext cx="428625" cy="428625"/>
          </a:xfrm>
          <a:prstGeom prst="rect">
            <a:avLst/>
          </a:prstGeom>
          <a:solidFill>
            <a:srgbClr val="2563EB"/>
          </a:solidFill>
          <a:ln/>
        </p:spPr>
        <p:txBody>
          <a:bodyPr/>
          <a:lstStyle/>
          <a:p>
            <a:endParaRPr lang="zh-TW" altLang="en-US"/>
          </a:p>
        </p:txBody>
      </p:sp>
      <p:pic>
        <p:nvPicPr>
          <p:cNvPr id="29" name="Image 7" descr="preencoded.png"/>
          <p:cNvPicPr>
            <a:picLocks noChangeAspect="1"/>
          </p:cNvPicPr>
          <p:nvPr/>
        </p:nvPicPr>
        <p:blipFill>
          <a:blip r:embed="rId10"/>
          <a:stretch>
            <a:fillRect/>
          </a:stretch>
        </p:blipFill>
        <p:spPr>
          <a:xfrm>
            <a:off x="7998600" y="3762970"/>
            <a:ext cx="171450" cy="171450"/>
          </a:xfrm>
          <a:prstGeom prst="rect">
            <a:avLst/>
          </a:prstGeom>
        </p:spPr>
      </p:pic>
      <p:sp>
        <p:nvSpPr>
          <p:cNvPr id="30" name="Text 20"/>
          <p:cNvSpPr/>
          <p:nvPr/>
        </p:nvSpPr>
        <p:spPr>
          <a:xfrm>
            <a:off x="7798408" y="4170164"/>
            <a:ext cx="571863" cy="146447"/>
          </a:xfrm>
          <a:prstGeom prst="rect">
            <a:avLst/>
          </a:prstGeom>
          <a:noFill/>
          <a:ln/>
        </p:spPr>
        <p:txBody>
          <a:bodyPr wrap="none" lIns="0" tIns="0" rIns="0" bIns="0" rtlCol="0" anchor="t">
            <a:spAutoFit/>
          </a:bodyPr>
          <a:lstStyle/>
          <a:p>
            <a:pPr marL="0" indent="0" algn="ctr">
              <a:buNone/>
            </a:pPr>
            <a:r>
              <a:rPr lang="en-US" sz="900" b="1" dirty="0">
                <a:solidFill>
                  <a:srgbClr val="0F172A"/>
                </a:solidFill>
                <a:latin typeface="Inter Bold" pitchFamily="34" charset="0"/>
                <a:ea typeface="Inter Bold" pitchFamily="34" charset="-122"/>
                <a:cs typeface="Inter Bold" pitchFamily="34" charset="-120"/>
              </a:rPr>
              <a:t>6. Search</a:t>
            </a:r>
            <a:endParaRPr lang="en-US" sz="900" dirty="0"/>
          </a:p>
        </p:txBody>
      </p:sp>
      <p:sp>
        <p:nvSpPr>
          <p:cNvPr id="31" name="Text 21"/>
          <p:cNvSpPr/>
          <p:nvPr/>
        </p:nvSpPr>
        <p:spPr>
          <a:xfrm>
            <a:off x="7453303" y="4373761"/>
            <a:ext cx="1262072" cy="280002"/>
          </a:xfrm>
          <a:prstGeom prst="rect">
            <a:avLst/>
          </a:prstGeom>
          <a:noFill/>
          <a:ln/>
        </p:spPr>
        <p:txBody>
          <a:bodyPr wrap="square" lIns="0" tIns="0" rIns="0" bIns="0" rtlCol="0" anchor="t">
            <a:spAutoFit/>
          </a:bodyPr>
          <a:lstStyle/>
          <a:p>
            <a:pPr marL="0" indent="0" algn="ctr">
              <a:lnSpc>
                <a:spcPct val="112000"/>
              </a:lnSpc>
              <a:buNone/>
            </a:pPr>
            <a:r>
              <a:rPr lang="en-US" sz="750" dirty="0">
                <a:solidFill>
                  <a:srgbClr val="64748B"/>
                </a:solidFill>
                <a:latin typeface="Inter" pitchFamily="34" charset="0"/>
                <a:ea typeface="Inter" pitchFamily="34" charset="-122"/>
                <a:cs typeface="Inter" pitchFamily="34" charset="-120"/>
              </a:rPr>
              <a:t>在圖譜中搜尋最短路徑並視覺化呈現。</a:t>
            </a:r>
            <a:endParaRPr lang="en-US" sz="750" dirty="0"/>
          </a:p>
        </p:txBody>
      </p:sp>
      <p:pic>
        <p:nvPicPr>
          <p:cNvPr id="33" name="圖片 32">
            <a:extLst>
              <a:ext uri="{FF2B5EF4-FFF2-40B4-BE49-F238E27FC236}">
                <a16:creationId xmlns:a16="http://schemas.microsoft.com/office/drawing/2014/main" id="{F00375D6-EEA4-51A8-06E2-D6CAB26D6549}"/>
              </a:ext>
            </a:extLst>
          </p:cNvPr>
          <p:cNvPicPr>
            <a:picLocks noChangeAspect="1"/>
          </p:cNvPicPr>
          <p:nvPr/>
        </p:nvPicPr>
        <p:blipFill>
          <a:blip r:embed="rId11"/>
          <a:stretch>
            <a:fillRect/>
          </a:stretch>
        </p:blipFill>
        <p:spPr>
          <a:xfrm>
            <a:off x="1273959" y="836319"/>
            <a:ext cx="6146074" cy="24369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233913"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Search Strategy: Bidirectional vs. Unidirectional</a:t>
            </a:r>
            <a:endParaRPr lang="en-US" sz="1600" dirty="0"/>
          </a:p>
        </p:txBody>
      </p:sp>
      <p:sp>
        <p:nvSpPr>
          <p:cNvPr id="4" name="Shape 1"/>
          <p:cNvSpPr/>
          <p:nvPr/>
        </p:nvSpPr>
        <p:spPr>
          <a:xfrm>
            <a:off x="4036218" y="2813745"/>
            <a:ext cx="357188" cy="357188"/>
          </a:xfrm>
          <a:prstGeom prst="rect">
            <a:avLst/>
          </a:prstGeom>
          <a:solidFill>
            <a:srgbClr val="2563EB"/>
          </a:solidFill>
          <a:ln/>
        </p:spPr>
        <p:txBody>
          <a:bodyPr/>
          <a:lstStyle/>
          <a:p>
            <a:endParaRPr lang="zh-TW" altLang="en-US"/>
          </a:p>
        </p:txBody>
      </p:sp>
      <p:sp>
        <p:nvSpPr>
          <p:cNvPr id="5" name="Text 2"/>
          <p:cNvSpPr/>
          <p:nvPr/>
        </p:nvSpPr>
        <p:spPr>
          <a:xfrm>
            <a:off x="4043777" y="2921398"/>
            <a:ext cx="357188" cy="153888"/>
          </a:xfrm>
          <a:prstGeom prst="rect">
            <a:avLst/>
          </a:prstGeom>
          <a:noFill/>
          <a:ln/>
        </p:spPr>
        <p:txBody>
          <a:bodyPr wrap="square" lIns="0" tIns="0" rIns="0" bIns="0" rtlCol="0" anchor="ctr">
            <a:spAutoFit/>
          </a:bodyPr>
          <a:lstStyle/>
          <a:p>
            <a:pPr marL="0" indent="0" algn="ctr">
              <a:buNone/>
            </a:pPr>
            <a:r>
              <a:rPr lang="en-US" sz="1000" b="1" dirty="0">
                <a:solidFill>
                  <a:srgbClr val="FFFFFF"/>
                </a:solidFill>
                <a:latin typeface="Inter ExtraBold" pitchFamily="34" charset="0"/>
                <a:ea typeface="Inter ExtraBold" pitchFamily="34" charset="-122"/>
                <a:cs typeface="Inter ExtraBold" pitchFamily="34" charset="-120"/>
              </a:rPr>
              <a:t>VS</a:t>
            </a:r>
            <a:endParaRPr lang="en-US" sz="1000" dirty="0"/>
          </a:p>
        </p:txBody>
      </p:sp>
      <p:pic>
        <p:nvPicPr>
          <p:cNvPr id="6" name="Image 1" descr="preencoded.png"/>
          <p:cNvPicPr>
            <a:picLocks noChangeAspect="1"/>
          </p:cNvPicPr>
          <p:nvPr/>
        </p:nvPicPr>
        <p:blipFill>
          <a:blip r:embed="rId4"/>
          <a:stretch>
            <a:fillRect/>
          </a:stretch>
        </p:blipFill>
        <p:spPr>
          <a:xfrm>
            <a:off x="428625" y="1140321"/>
            <a:ext cx="200025" cy="200025"/>
          </a:xfrm>
          <a:prstGeom prst="rect">
            <a:avLst/>
          </a:prstGeom>
        </p:spPr>
      </p:pic>
      <p:sp>
        <p:nvSpPr>
          <p:cNvPr id="7" name="Text 3"/>
          <p:cNvSpPr/>
          <p:nvPr/>
        </p:nvSpPr>
        <p:spPr>
          <a:xfrm>
            <a:off x="735806" y="1134070"/>
            <a:ext cx="1796067" cy="212527"/>
          </a:xfrm>
          <a:prstGeom prst="rect">
            <a:avLst/>
          </a:prstGeom>
          <a:noFill/>
          <a:ln/>
        </p:spPr>
        <p:txBody>
          <a:bodyPr wrap="square" lIns="0" tIns="0" rIns="0" bIns="0" rtlCol="0" anchor="t">
            <a:spAutoFit/>
          </a:bodyPr>
          <a:lstStyle/>
          <a:p>
            <a:pPr marL="0" indent="0" algn="l">
              <a:buNone/>
            </a:pPr>
            <a:r>
              <a:rPr lang="en-US" sz="1300" b="1" dirty="0">
                <a:solidFill>
                  <a:srgbClr val="0F172A"/>
                </a:solidFill>
                <a:latin typeface="Inter Bold" pitchFamily="34" charset="0"/>
                <a:ea typeface="Inter Bold" pitchFamily="34" charset="-122"/>
                <a:cs typeface="Inter Bold" pitchFamily="34" charset="-120"/>
              </a:rPr>
              <a:t>Bidirectional Search</a:t>
            </a:r>
            <a:endParaRPr lang="en-US" sz="1300" dirty="0"/>
          </a:p>
        </p:txBody>
      </p:sp>
      <p:pic>
        <p:nvPicPr>
          <p:cNvPr id="9" name="Image 2" descr="preencoded.png"/>
          <p:cNvPicPr>
            <a:picLocks noChangeAspect="1"/>
          </p:cNvPicPr>
          <p:nvPr/>
        </p:nvPicPr>
        <p:blipFill>
          <a:blip r:embed="rId5"/>
          <a:stretch>
            <a:fillRect/>
          </a:stretch>
        </p:blipFill>
        <p:spPr>
          <a:xfrm>
            <a:off x="2235994" y="2163663"/>
            <a:ext cx="385763" cy="342900"/>
          </a:xfrm>
          <a:prstGeom prst="rect">
            <a:avLst/>
          </a:prstGeom>
        </p:spPr>
      </p:pic>
      <p:sp>
        <p:nvSpPr>
          <p:cNvPr id="10" name="Text 5"/>
          <p:cNvSpPr/>
          <p:nvPr/>
        </p:nvSpPr>
        <p:spPr>
          <a:xfrm>
            <a:off x="1959006" y="2613720"/>
            <a:ext cx="939738" cy="164306"/>
          </a:xfrm>
          <a:prstGeom prst="rect">
            <a:avLst/>
          </a:prstGeom>
          <a:noFill/>
          <a:ln/>
        </p:spPr>
        <p:txBody>
          <a:bodyPr wrap="none" lIns="0" tIns="0" rIns="0" bIns="0" rtlCol="0" anchor="t">
            <a:spAutoFit/>
          </a:bodyPr>
          <a:lstStyle/>
          <a:p>
            <a:pPr marL="0" indent="0" algn="l">
              <a:buNone/>
            </a:pPr>
            <a:r>
              <a:rPr lang="en-US" sz="800" dirty="0">
                <a:solidFill>
                  <a:srgbClr val="64748B"/>
                </a:solidFill>
                <a:latin typeface="Inter SemiBold" pitchFamily="34" charset="0"/>
                <a:ea typeface="Inter SemiBold" pitchFamily="34" charset="-122"/>
                <a:cs typeface="Inter SemiBold" pitchFamily="34" charset="-120"/>
              </a:rPr>
              <a:t>[ 雙向搜尋示意圖 ]</a:t>
            </a:r>
            <a:endParaRPr lang="en-US" sz="800" dirty="0"/>
          </a:p>
        </p:txBody>
      </p:sp>
      <p:sp>
        <p:nvSpPr>
          <p:cNvPr id="11" name="Text 6"/>
          <p:cNvSpPr/>
          <p:nvPr/>
        </p:nvSpPr>
        <p:spPr>
          <a:xfrm>
            <a:off x="1878806" y="2813745"/>
            <a:ext cx="1100138" cy="144661"/>
          </a:xfrm>
          <a:prstGeom prst="rect">
            <a:avLst/>
          </a:prstGeom>
          <a:noFill/>
          <a:ln/>
        </p:spPr>
        <p:txBody>
          <a:bodyPr wrap="none" lIns="0" tIns="0" rIns="0" bIns="0" rtlCol="0" anchor="t">
            <a:spAutoFit/>
          </a:bodyPr>
          <a:lstStyle/>
          <a:p>
            <a:pPr marL="0" indent="0" algn="l">
              <a:buNone/>
            </a:pPr>
            <a:r>
              <a:rPr lang="en-US" sz="750" dirty="0">
                <a:solidFill>
                  <a:srgbClr val="64748B"/>
                </a:solidFill>
                <a:latin typeface="Inter" pitchFamily="34" charset="0"/>
                <a:ea typeface="Inter" pitchFamily="34" charset="-122"/>
                <a:cs typeface="Inter" pitchFamily="34" charset="-120"/>
              </a:rPr>
              <a:t>起點與終點同時向外擴展</a:t>
            </a:r>
            <a:endParaRPr lang="en-US" sz="750" dirty="0"/>
          </a:p>
        </p:txBody>
      </p:sp>
      <p:sp>
        <p:nvSpPr>
          <p:cNvPr id="12" name="Text 7"/>
          <p:cNvSpPr/>
          <p:nvPr/>
        </p:nvSpPr>
        <p:spPr>
          <a:xfrm>
            <a:off x="428625" y="3704034"/>
            <a:ext cx="714375" cy="192881"/>
          </a:xfrm>
          <a:prstGeom prst="rect">
            <a:avLst/>
          </a:prstGeom>
          <a:noFill/>
          <a:ln/>
        </p:spPr>
        <p:txBody>
          <a:bodyPr wrap="none" lIns="0" tIns="0" rIns="0" bIns="0" rtlCol="0" anchor="t">
            <a:spAutoFit/>
          </a:bodyPr>
          <a:lstStyle/>
          <a:p>
            <a:pPr marL="0" indent="0" algn="l">
              <a:lnSpc>
                <a:spcPct val="120000"/>
              </a:lnSpc>
              <a:buNone/>
            </a:pPr>
            <a:r>
              <a:rPr lang="en-US" sz="900" b="1" dirty="0">
                <a:solidFill>
                  <a:srgbClr val="1E293B"/>
                </a:solidFill>
                <a:latin typeface="Inter Bold" pitchFamily="34" charset="0"/>
                <a:ea typeface="Inter Bold" pitchFamily="34" charset="-122"/>
                <a:cs typeface="Inter Bold" pitchFamily="34" charset="-120"/>
              </a:rPr>
              <a:t>搜尋空間</a:t>
            </a:r>
            <a:endParaRPr lang="en-US" sz="900" dirty="0"/>
          </a:p>
        </p:txBody>
      </p:sp>
      <p:sp>
        <p:nvSpPr>
          <p:cNvPr id="13" name="Text 8"/>
          <p:cNvSpPr/>
          <p:nvPr/>
        </p:nvSpPr>
        <p:spPr>
          <a:xfrm>
            <a:off x="1228725" y="3704034"/>
            <a:ext cx="2497479" cy="162801"/>
          </a:xfrm>
          <a:prstGeom prst="rect">
            <a:avLst/>
          </a:prstGeom>
          <a:noFill/>
          <a:ln/>
        </p:spPr>
        <p:txBody>
          <a:bodyPr wrap="none" lIns="0" tIns="0" rIns="0" bIns="0" rtlCol="0" anchor="t">
            <a:spAutoFit/>
          </a:bodyPr>
          <a:lstStyle/>
          <a:p>
            <a:pPr>
              <a:lnSpc>
                <a:spcPct val="120000"/>
              </a:lnSpc>
            </a:pPr>
            <a:r>
              <a:rPr lang="zh-TW" altLang="en-US" sz="950" dirty="0">
                <a:solidFill>
                  <a:srgbClr val="334155"/>
                </a:solidFill>
                <a:latin typeface="Inter" pitchFamily="34" charset="0"/>
                <a:ea typeface="Inter" pitchFamily="34" charset="-122"/>
                <a:cs typeface="Inter" pitchFamily="34" charset="-120"/>
              </a:rPr>
              <a:t>大範圍搜尋空間，</a:t>
            </a:r>
            <a:r>
              <a:rPr lang="en-US" altLang="zh-TW" sz="950" dirty="0">
                <a:solidFill>
                  <a:srgbClr val="334155"/>
                </a:solidFill>
                <a:latin typeface="Inter" pitchFamily="34" charset="0"/>
                <a:ea typeface="Inter" pitchFamily="34" charset="-122"/>
                <a:cs typeface="Inter" pitchFamily="34" charset="-120"/>
              </a:rPr>
              <a:t> </a:t>
            </a:r>
            <a:r>
              <a:rPr lang="en-US" altLang="zh-TW" sz="950" dirty="0" err="1">
                <a:solidFill>
                  <a:srgbClr val="334155"/>
                </a:solidFill>
                <a:latin typeface="Inter" pitchFamily="34" charset="0"/>
                <a:ea typeface="Inter" pitchFamily="34" charset="-122"/>
                <a:cs typeface="Inter" pitchFamily="34" charset="-120"/>
              </a:rPr>
              <a:t>隨深度增加呈指數級擴張</a:t>
            </a:r>
            <a:r>
              <a:rPr lang="en-US" altLang="zh-TW" sz="950" dirty="0">
                <a:solidFill>
                  <a:srgbClr val="334155"/>
                </a:solidFill>
                <a:latin typeface="Inter" pitchFamily="34" charset="0"/>
                <a:ea typeface="Inter" pitchFamily="34" charset="-122"/>
                <a:cs typeface="Inter" pitchFamily="34" charset="-120"/>
              </a:rPr>
              <a:t> </a:t>
            </a:r>
            <a:r>
              <a:rPr lang="en-US" sz="950" dirty="0">
                <a:solidFill>
                  <a:srgbClr val="334155"/>
                </a:solidFill>
                <a:latin typeface="Inter" pitchFamily="34" charset="0"/>
                <a:ea typeface="Inter" pitchFamily="34" charset="-122"/>
                <a:cs typeface="Inter" pitchFamily="34" charset="-120"/>
              </a:rPr>
              <a:t>。</a:t>
            </a:r>
            <a:endParaRPr lang="en-US" sz="950" dirty="0"/>
          </a:p>
        </p:txBody>
      </p:sp>
      <p:sp>
        <p:nvSpPr>
          <p:cNvPr id="14" name="Text 9"/>
          <p:cNvSpPr/>
          <p:nvPr/>
        </p:nvSpPr>
        <p:spPr>
          <a:xfrm>
            <a:off x="428625" y="4004072"/>
            <a:ext cx="714375" cy="192881"/>
          </a:xfrm>
          <a:prstGeom prst="rect">
            <a:avLst/>
          </a:prstGeom>
          <a:noFill/>
          <a:ln/>
        </p:spPr>
        <p:txBody>
          <a:bodyPr wrap="none" lIns="0" tIns="0" rIns="0" bIns="0" rtlCol="0" anchor="t">
            <a:spAutoFit/>
          </a:bodyPr>
          <a:lstStyle/>
          <a:p>
            <a:pPr marL="0" indent="0" algn="l">
              <a:lnSpc>
                <a:spcPct val="120000"/>
              </a:lnSpc>
              <a:buNone/>
            </a:pPr>
            <a:r>
              <a:rPr lang="en-US" sz="900" b="1" dirty="0">
                <a:solidFill>
                  <a:srgbClr val="1E293B"/>
                </a:solidFill>
                <a:latin typeface="Inter Bold" pitchFamily="34" charset="0"/>
                <a:ea typeface="Inter Bold" pitchFamily="34" charset="-122"/>
                <a:cs typeface="Inter Bold" pitchFamily="34" charset="-120"/>
              </a:rPr>
              <a:t>時間複雜度</a:t>
            </a:r>
            <a:endParaRPr lang="en-US" sz="900" dirty="0"/>
          </a:p>
        </p:txBody>
      </p:sp>
      <p:sp>
        <p:nvSpPr>
          <p:cNvPr id="15" name="Text 10"/>
          <p:cNvSpPr/>
          <p:nvPr/>
        </p:nvSpPr>
        <p:spPr>
          <a:xfrm>
            <a:off x="1228725" y="4004072"/>
            <a:ext cx="2443163" cy="192881"/>
          </a:xfrm>
          <a:prstGeom prst="rect">
            <a:avLst/>
          </a:prstGeom>
          <a:noFill/>
          <a:ln/>
        </p:spPr>
        <p:txBody>
          <a:bodyPr wrap="none" lIns="0" tIns="0" rIns="0" bIns="0" rtlCol="0" anchor="t">
            <a:spAutoFit/>
          </a:bodyPr>
          <a:lstStyle/>
          <a:p>
            <a:pPr marL="0" indent="0" algn="l">
              <a:lnSpc>
                <a:spcPct val="120000"/>
              </a:lnSpc>
              <a:buNone/>
            </a:pPr>
            <a:r>
              <a:rPr lang="en-US" sz="950" dirty="0">
                <a:solidFill>
                  <a:srgbClr val="334155"/>
                </a:solidFill>
                <a:latin typeface="Inter" pitchFamily="34" charset="0"/>
                <a:ea typeface="Inter" pitchFamily="34" charset="-122"/>
                <a:cs typeface="Inter" pitchFamily="34" charset="-120"/>
              </a:rPr>
              <a:t>通常優於單向搜尋，特別是在大型圖形中。</a:t>
            </a:r>
            <a:endParaRPr lang="en-US" sz="950" dirty="0"/>
          </a:p>
        </p:txBody>
      </p:sp>
      <p:sp>
        <p:nvSpPr>
          <p:cNvPr id="16" name="Text 11"/>
          <p:cNvSpPr/>
          <p:nvPr/>
        </p:nvSpPr>
        <p:spPr>
          <a:xfrm>
            <a:off x="428625" y="4304109"/>
            <a:ext cx="714375" cy="192881"/>
          </a:xfrm>
          <a:prstGeom prst="rect">
            <a:avLst/>
          </a:prstGeom>
          <a:noFill/>
          <a:ln/>
        </p:spPr>
        <p:txBody>
          <a:bodyPr wrap="none" lIns="0" tIns="0" rIns="0" bIns="0" rtlCol="0" anchor="t">
            <a:spAutoFit/>
          </a:bodyPr>
          <a:lstStyle/>
          <a:p>
            <a:pPr marL="0" indent="0" algn="l">
              <a:lnSpc>
                <a:spcPct val="120000"/>
              </a:lnSpc>
              <a:buNone/>
            </a:pPr>
            <a:r>
              <a:rPr lang="en-US" sz="900" b="1" dirty="0">
                <a:solidFill>
                  <a:srgbClr val="1E293B"/>
                </a:solidFill>
                <a:latin typeface="Inter Bold" pitchFamily="34" charset="0"/>
                <a:ea typeface="Inter Bold" pitchFamily="34" charset="-122"/>
                <a:cs typeface="Inter Bold" pitchFamily="34" charset="-120"/>
              </a:rPr>
              <a:t>適用情境</a:t>
            </a:r>
            <a:endParaRPr lang="en-US" sz="900" dirty="0"/>
          </a:p>
        </p:txBody>
      </p:sp>
      <p:sp>
        <p:nvSpPr>
          <p:cNvPr id="17" name="Text 12"/>
          <p:cNvSpPr/>
          <p:nvPr/>
        </p:nvSpPr>
        <p:spPr>
          <a:xfrm>
            <a:off x="1228725" y="4304109"/>
            <a:ext cx="2314575" cy="192881"/>
          </a:xfrm>
          <a:prstGeom prst="rect">
            <a:avLst/>
          </a:prstGeom>
          <a:noFill/>
          <a:ln/>
        </p:spPr>
        <p:txBody>
          <a:bodyPr wrap="none" lIns="0" tIns="0" rIns="0" bIns="0" rtlCol="0" anchor="t">
            <a:spAutoFit/>
          </a:bodyPr>
          <a:lstStyle/>
          <a:p>
            <a:pPr marL="0" indent="0" algn="l">
              <a:lnSpc>
                <a:spcPct val="120000"/>
              </a:lnSpc>
              <a:buNone/>
            </a:pPr>
            <a:r>
              <a:rPr lang="en-US" sz="950" dirty="0">
                <a:solidFill>
                  <a:srgbClr val="334155"/>
                </a:solidFill>
                <a:latin typeface="Inter" pitchFamily="34" charset="0"/>
                <a:ea typeface="Inter" pitchFamily="34" charset="-122"/>
                <a:cs typeface="Inter" pitchFamily="34" charset="-120"/>
              </a:rPr>
              <a:t>起點與終點皆明確，且圖形規模較大時。</a:t>
            </a:r>
            <a:endParaRPr lang="en-US" sz="950" dirty="0"/>
          </a:p>
        </p:txBody>
      </p:sp>
      <p:pic>
        <p:nvPicPr>
          <p:cNvPr id="18" name="Image 3" descr="preencoded.png"/>
          <p:cNvPicPr>
            <a:picLocks noChangeAspect="1"/>
          </p:cNvPicPr>
          <p:nvPr/>
        </p:nvPicPr>
        <p:blipFill>
          <a:blip r:embed="rId6"/>
          <a:stretch>
            <a:fillRect/>
          </a:stretch>
        </p:blipFill>
        <p:spPr>
          <a:xfrm>
            <a:off x="4714875" y="1140321"/>
            <a:ext cx="200025" cy="200025"/>
          </a:xfrm>
          <a:prstGeom prst="rect">
            <a:avLst/>
          </a:prstGeom>
        </p:spPr>
      </p:pic>
      <p:sp>
        <p:nvSpPr>
          <p:cNvPr id="19" name="Text 13"/>
          <p:cNvSpPr/>
          <p:nvPr/>
        </p:nvSpPr>
        <p:spPr>
          <a:xfrm>
            <a:off x="5022056" y="1134070"/>
            <a:ext cx="1909530" cy="212527"/>
          </a:xfrm>
          <a:prstGeom prst="rect">
            <a:avLst/>
          </a:prstGeom>
          <a:noFill/>
          <a:ln/>
        </p:spPr>
        <p:txBody>
          <a:bodyPr wrap="square" lIns="0" tIns="0" rIns="0" bIns="0" rtlCol="0" anchor="t">
            <a:spAutoFit/>
          </a:bodyPr>
          <a:lstStyle/>
          <a:p>
            <a:pPr marL="0" indent="0" algn="l">
              <a:buNone/>
            </a:pPr>
            <a:r>
              <a:rPr lang="en-US" sz="1300" b="1" dirty="0">
                <a:solidFill>
                  <a:srgbClr val="0F172A"/>
                </a:solidFill>
                <a:latin typeface="Inter Bold" pitchFamily="34" charset="0"/>
                <a:ea typeface="Inter Bold" pitchFamily="34" charset="-122"/>
                <a:cs typeface="Inter Bold" pitchFamily="34" charset="-120"/>
              </a:rPr>
              <a:t>Unidirectional Search</a:t>
            </a:r>
            <a:endParaRPr lang="en-US" sz="1300" dirty="0"/>
          </a:p>
        </p:txBody>
      </p:sp>
      <p:pic>
        <p:nvPicPr>
          <p:cNvPr id="21" name="Image 4" descr="preencoded.png"/>
          <p:cNvPicPr>
            <a:picLocks noChangeAspect="1"/>
          </p:cNvPicPr>
          <p:nvPr/>
        </p:nvPicPr>
        <p:blipFill>
          <a:blip r:embed="rId7"/>
          <a:stretch>
            <a:fillRect/>
          </a:stretch>
        </p:blipFill>
        <p:spPr>
          <a:xfrm>
            <a:off x="6565106" y="2163663"/>
            <a:ext cx="300038" cy="342900"/>
          </a:xfrm>
          <a:prstGeom prst="rect">
            <a:avLst/>
          </a:prstGeom>
        </p:spPr>
      </p:pic>
      <p:sp>
        <p:nvSpPr>
          <p:cNvPr id="22" name="Text 15"/>
          <p:cNvSpPr/>
          <p:nvPr/>
        </p:nvSpPr>
        <p:spPr>
          <a:xfrm>
            <a:off x="6245256" y="2613720"/>
            <a:ext cx="939738" cy="164306"/>
          </a:xfrm>
          <a:prstGeom prst="rect">
            <a:avLst/>
          </a:prstGeom>
          <a:noFill/>
          <a:ln/>
        </p:spPr>
        <p:txBody>
          <a:bodyPr wrap="none" lIns="0" tIns="0" rIns="0" bIns="0" rtlCol="0" anchor="t">
            <a:spAutoFit/>
          </a:bodyPr>
          <a:lstStyle/>
          <a:p>
            <a:pPr marL="0" indent="0" algn="l">
              <a:buNone/>
            </a:pPr>
            <a:r>
              <a:rPr lang="en-US" sz="800" dirty="0">
                <a:solidFill>
                  <a:srgbClr val="64748B"/>
                </a:solidFill>
                <a:latin typeface="Inter SemiBold" pitchFamily="34" charset="0"/>
                <a:ea typeface="Inter SemiBold" pitchFamily="34" charset="-122"/>
                <a:cs typeface="Inter SemiBold" pitchFamily="34" charset="-120"/>
              </a:rPr>
              <a:t>[ 單向搜尋示意圖 ]</a:t>
            </a:r>
            <a:endParaRPr lang="en-US" sz="800" dirty="0"/>
          </a:p>
        </p:txBody>
      </p:sp>
      <p:sp>
        <p:nvSpPr>
          <p:cNvPr id="23" name="Text 16"/>
          <p:cNvSpPr/>
          <p:nvPr/>
        </p:nvSpPr>
        <p:spPr>
          <a:xfrm>
            <a:off x="6215063" y="2813745"/>
            <a:ext cx="1000125" cy="144661"/>
          </a:xfrm>
          <a:prstGeom prst="rect">
            <a:avLst/>
          </a:prstGeom>
          <a:noFill/>
          <a:ln/>
        </p:spPr>
        <p:txBody>
          <a:bodyPr wrap="none" lIns="0" tIns="0" rIns="0" bIns="0" rtlCol="0" anchor="t">
            <a:spAutoFit/>
          </a:bodyPr>
          <a:lstStyle/>
          <a:p>
            <a:pPr marL="0" indent="0" algn="l">
              <a:buNone/>
            </a:pPr>
            <a:r>
              <a:rPr lang="en-US" sz="750" dirty="0">
                <a:solidFill>
                  <a:srgbClr val="64748B"/>
                </a:solidFill>
                <a:latin typeface="Inter" pitchFamily="34" charset="0"/>
                <a:ea typeface="Inter" pitchFamily="34" charset="-122"/>
                <a:cs typeface="Inter" pitchFamily="34" charset="-120"/>
              </a:rPr>
              <a:t>從起點單向擴展至目標</a:t>
            </a:r>
            <a:endParaRPr lang="en-US" sz="750" dirty="0"/>
          </a:p>
        </p:txBody>
      </p:sp>
      <p:sp>
        <p:nvSpPr>
          <p:cNvPr id="24" name="Text 17"/>
          <p:cNvSpPr/>
          <p:nvPr/>
        </p:nvSpPr>
        <p:spPr>
          <a:xfrm>
            <a:off x="4714875" y="3704034"/>
            <a:ext cx="714375" cy="192881"/>
          </a:xfrm>
          <a:prstGeom prst="rect">
            <a:avLst/>
          </a:prstGeom>
          <a:noFill/>
          <a:ln/>
        </p:spPr>
        <p:txBody>
          <a:bodyPr wrap="none" lIns="0" tIns="0" rIns="0" bIns="0" rtlCol="0" anchor="t">
            <a:spAutoFit/>
          </a:bodyPr>
          <a:lstStyle/>
          <a:p>
            <a:pPr marL="0" indent="0" algn="l">
              <a:lnSpc>
                <a:spcPct val="120000"/>
              </a:lnSpc>
              <a:buNone/>
            </a:pPr>
            <a:r>
              <a:rPr lang="en-US" sz="900" b="1" dirty="0">
                <a:solidFill>
                  <a:srgbClr val="1E293B"/>
                </a:solidFill>
                <a:latin typeface="Inter Bold" pitchFamily="34" charset="0"/>
                <a:ea typeface="Inter Bold" pitchFamily="34" charset="-122"/>
                <a:cs typeface="Inter Bold" pitchFamily="34" charset="-120"/>
              </a:rPr>
              <a:t>搜尋空間</a:t>
            </a:r>
            <a:endParaRPr lang="en-US" sz="900" dirty="0"/>
          </a:p>
        </p:txBody>
      </p:sp>
      <p:sp>
        <p:nvSpPr>
          <p:cNvPr id="25" name="Text 18"/>
          <p:cNvSpPr/>
          <p:nvPr/>
        </p:nvSpPr>
        <p:spPr>
          <a:xfrm>
            <a:off x="5514975" y="3704034"/>
            <a:ext cx="1461939" cy="162801"/>
          </a:xfrm>
          <a:prstGeom prst="rect">
            <a:avLst/>
          </a:prstGeom>
          <a:noFill/>
          <a:ln/>
        </p:spPr>
        <p:txBody>
          <a:bodyPr wrap="none" lIns="0" tIns="0" rIns="0" bIns="0" rtlCol="0" anchor="t">
            <a:spAutoFit/>
          </a:bodyPr>
          <a:lstStyle/>
          <a:p>
            <a:pPr marL="0" indent="0" algn="l">
              <a:lnSpc>
                <a:spcPct val="120000"/>
              </a:lnSpc>
              <a:buNone/>
            </a:pPr>
            <a:r>
              <a:rPr lang="en-US" sz="950" dirty="0" err="1">
                <a:solidFill>
                  <a:srgbClr val="334155"/>
                </a:solidFill>
                <a:latin typeface="Inter" pitchFamily="34" charset="0"/>
                <a:ea typeface="Inter" pitchFamily="34" charset="-122"/>
                <a:cs typeface="Inter" pitchFamily="34" charset="-120"/>
              </a:rPr>
              <a:t>隨深度增加呈指數級擴張</a:t>
            </a:r>
            <a:r>
              <a:rPr lang="en-US" sz="950" dirty="0">
                <a:solidFill>
                  <a:srgbClr val="334155"/>
                </a:solidFill>
                <a:latin typeface="Inter" pitchFamily="34" charset="0"/>
                <a:ea typeface="Inter" pitchFamily="34" charset="-122"/>
                <a:cs typeface="Inter" pitchFamily="34" charset="-120"/>
              </a:rPr>
              <a:t>。</a:t>
            </a:r>
            <a:endParaRPr lang="en-US" sz="950" dirty="0"/>
          </a:p>
        </p:txBody>
      </p:sp>
      <p:sp>
        <p:nvSpPr>
          <p:cNvPr id="26" name="Text 19"/>
          <p:cNvSpPr/>
          <p:nvPr/>
        </p:nvSpPr>
        <p:spPr>
          <a:xfrm>
            <a:off x="4714875" y="4004072"/>
            <a:ext cx="714375" cy="192881"/>
          </a:xfrm>
          <a:prstGeom prst="rect">
            <a:avLst/>
          </a:prstGeom>
          <a:noFill/>
          <a:ln/>
        </p:spPr>
        <p:txBody>
          <a:bodyPr wrap="none" lIns="0" tIns="0" rIns="0" bIns="0" rtlCol="0" anchor="t">
            <a:spAutoFit/>
          </a:bodyPr>
          <a:lstStyle/>
          <a:p>
            <a:pPr marL="0" indent="0" algn="l">
              <a:lnSpc>
                <a:spcPct val="120000"/>
              </a:lnSpc>
              <a:buNone/>
            </a:pPr>
            <a:r>
              <a:rPr lang="en-US" sz="900" b="1" dirty="0">
                <a:solidFill>
                  <a:srgbClr val="1E293B"/>
                </a:solidFill>
                <a:latin typeface="Inter Bold" pitchFamily="34" charset="0"/>
                <a:ea typeface="Inter Bold" pitchFamily="34" charset="-122"/>
                <a:cs typeface="Inter Bold" pitchFamily="34" charset="-120"/>
              </a:rPr>
              <a:t>時間複雜度</a:t>
            </a:r>
            <a:endParaRPr lang="en-US" sz="900" dirty="0"/>
          </a:p>
        </p:txBody>
      </p:sp>
      <p:sp>
        <p:nvSpPr>
          <p:cNvPr id="27" name="Text 20"/>
          <p:cNvSpPr/>
          <p:nvPr/>
        </p:nvSpPr>
        <p:spPr>
          <a:xfrm>
            <a:off x="5514975" y="4004072"/>
            <a:ext cx="1671638" cy="192881"/>
          </a:xfrm>
          <a:prstGeom prst="rect">
            <a:avLst/>
          </a:prstGeom>
          <a:noFill/>
          <a:ln/>
        </p:spPr>
        <p:txBody>
          <a:bodyPr wrap="none" lIns="0" tIns="0" rIns="0" bIns="0" rtlCol="0" anchor="t">
            <a:spAutoFit/>
          </a:bodyPr>
          <a:lstStyle/>
          <a:p>
            <a:pPr marL="0" indent="0" algn="l">
              <a:lnSpc>
                <a:spcPct val="120000"/>
              </a:lnSpc>
              <a:buNone/>
            </a:pPr>
            <a:r>
              <a:rPr lang="en-US" sz="950" dirty="0">
                <a:solidFill>
                  <a:srgbClr val="334155"/>
                </a:solidFill>
                <a:latin typeface="Inter" pitchFamily="34" charset="0"/>
                <a:ea typeface="Inter" pitchFamily="34" charset="-122"/>
                <a:cs typeface="Inter" pitchFamily="34" charset="-120"/>
              </a:rPr>
              <a:t>在深層搜尋時效能下降明顯。</a:t>
            </a:r>
            <a:endParaRPr lang="en-US" sz="950" dirty="0"/>
          </a:p>
        </p:txBody>
      </p:sp>
      <p:sp>
        <p:nvSpPr>
          <p:cNvPr id="28" name="Text 21"/>
          <p:cNvSpPr/>
          <p:nvPr/>
        </p:nvSpPr>
        <p:spPr>
          <a:xfrm>
            <a:off x="4714875" y="4304109"/>
            <a:ext cx="714375" cy="192881"/>
          </a:xfrm>
          <a:prstGeom prst="rect">
            <a:avLst/>
          </a:prstGeom>
          <a:noFill/>
          <a:ln/>
        </p:spPr>
        <p:txBody>
          <a:bodyPr wrap="none" lIns="0" tIns="0" rIns="0" bIns="0" rtlCol="0" anchor="t">
            <a:spAutoFit/>
          </a:bodyPr>
          <a:lstStyle/>
          <a:p>
            <a:pPr marL="0" indent="0" algn="l">
              <a:lnSpc>
                <a:spcPct val="120000"/>
              </a:lnSpc>
              <a:buNone/>
            </a:pPr>
            <a:r>
              <a:rPr lang="en-US" sz="900" b="1" dirty="0">
                <a:solidFill>
                  <a:srgbClr val="1E293B"/>
                </a:solidFill>
                <a:latin typeface="Inter Bold" pitchFamily="34" charset="0"/>
                <a:ea typeface="Inter Bold" pitchFamily="34" charset="-122"/>
                <a:cs typeface="Inter Bold" pitchFamily="34" charset="-120"/>
              </a:rPr>
              <a:t>適用情境</a:t>
            </a:r>
            <a:endParaRPr lang="en-US" sz="900" dirty="0"/>
          </a:p>
        </p:txBody>
      </p:sp>
      <p:sp>
        <p:nvSpPr>
          <p:cNvPr id="29" name="Text 22"/>
          <p:cNvSpPr/>
          <p:nvPr/>
        </p:nvSpPr>
        <p:spPr>
          <a:xfrm>
            <a:off x="5514975" y="4304109"/>
            <a:ext cx="2314575" cy="192881"/>
          </a:xfrm>
          <a:prstGeom prst="rect">
            <a:avLst/>
          </a:prstGeom>
          <a:noFill/>
          <a:ln/>
        </p:spPr>
        <p:txBody>
          <a:bodyPr wrap="none" lIns="0" tIns="0" rIns="0" bIns="0" rtlCol="0" anchor="t">
            <a:spAutoFit/>
          </a:bodyPr>
          <a:lstStyle/>
          <a:p>
            <a:pPr marL="0" indent="0" algn="l">
              <a:lnSpc>
                <a:spcPct val="120000"/>
              </a:lnSpc>
              <a:buNone/>
            </a:pPr>
            <a:r>
              <a:rPr lang="en-US" sz="950" dirty="0">
                <a:solidFill>
                  <a:srgbClr val="334155"/>
                </a:solidFill>
                <a:latin typeface="Inter" pitchFamily="34" charset="0"/>
                <a:ea typeface="Inter" pitchFamily="34" charset="-122"/>
                <a:cs typeface="Inter" pitchFamily="34" charset="-120"/>
              </a:rPr>
              <a:t>終點未知或圖形規模較小時的基礎策略。</a:t>
            </a:r>
            <a:endParaRPr lang="en-US" sz="950" dirty="0"/>
          </a:p>
        </p:txBody>
      </p:sp>
      <p:pic>
        <p:nvPicPr>
          <p:cNvPr id="30" name="圖片 29">
            <a:extLst>
              <a:ext uri="{FF2B5EF4-FFF2-40B4-BE49-F238E27FC236}">
                <a16:creationId xmlns:a16="http://schemas.microsoft.com/office/drawing/2014/main" id="{E3857986-EE87-3CE3-BD4C-469C7E75EB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26" y="1894821"/>
            <a:ext cx="2629535" cy="1180465"/>
          </a:xfrm>
          <a:prstGeom prst="rect">
            <a:avLst/>
          </a:prstGeom>
        </p:spPr>
      </p:pic>
      <p:pic>
        <p:nvPicPr>
          <p:cNvPr id="31" name="圖片 30">
            <a:extLst>
              <a:ext uri="{FF2B5EF4-FFF2-40B4-BE49-F238E27FC236}">
                <a16:creationId xmlns:a16="http://schemas.microsoft.com/office/drawing/2014/main" id="{D4843FF7-0A12-68D2-D32B-CE9BE035AC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2913" y="1959442"/>
            <a:ext cx="2142490" cy="11353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017368"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Reliability Score: Quantifying Trustworthiness</a:t>
            </a:r>
            <a:endParaRPr lang="en-US" sz="1600" dirty="0"/>
          </a:p>
        </p:txBody>
      </p:sp>
      <p:sp>
        <p:nvSpPr>
          <p:cNvPr id="5" name="Text 2"/>
          <p:cNvSpPr/>
          <p:nvPr/>
        </p:nvSpPr>
        <p:spPr>
          <a:xfrm>
            <a:off x="771692" y="1378744"/>
            <a:ext cx="2815056" cy="296466"/>
          </a:xfrm>
          <a:prstGeom prst="rect">
            <a:avLst/>
          </a:prstGeom>
          <a:noFill/>
          <a:ln/>
        </p:spPr>
        <p:txBody>
          <a:bodyPr wrap="square" lIns="0" tIns="0" rIns="0" bIns="0" rtlCol="0" anchor="t">
            <a:spAutoFit/>
          </a:bodyPr>
          <a:lstStyle/>
          <a:p>
            <a:pPr marL="0" indent="0" algn="l">
              <a:buNone/>
            </a:pPr>
            <a:r>
              <a:rPr lang="en-US" sz="1800" b="1" kern="0" spc="1" dirty="0">
                <a:solidFill>
                  <a:srgbClr val="2563EB"/>
                </a:solidFill>
                <a:latin typeface="Inter Bold" pitchFamily="34" charset="0"/>
                <a:ea typeface="Inter Bold" pitchFamily="34" charset="-122"/>
                <a:cs typeface="Inter Bold" pitchFamily="34" charset="-120"/>
              </a:rPr>
              <a:t>Reliability = (Strength</a:t>
            </a:r>
            <a:endParaRPr lang="en-US" sz="1800" dirty="0"/>
          </a:p>
        </p:txBody>
      </p:sp>
      <p:sp>
        <p:nvSpPr>
          <p:cNvPr id="6" name="Text 3"/>
          <p:cNvSpPr/>
          <p:nvPr/>
        </p:nvSpPr>
        <p:spPr>
          <a:xfrm>
            <a:off x="3729624" y="1378744"/>
            <a:ext cx="157330" cy="296466"/>
          </a:xfrm>
          <a:prstGeom prst="rect">
            <a:avLst/>
          </a:prstGeom>
          <a:noFill/>
          <a:ln/>
        </p:spPr>
        <p:txBody>
          <a:bodyPr wrap="none" lIns="0" tIns="0" rIns="0" bIns="0" rtlCol="0" anchor="t">
            <a:spAutoFit/>
          </a:bodyPr>
          <a:lstStyle/>
          <a:p>
            <a:pPr marL="0" indent="0" algn="l">
              <a:buNone/>
            </a:pPr>
            <a:r>
              <a:rPr lang="en-US" sz="1800" b="1" kern="0" spc="1" dirty="0">
                <a:solidFill>
                  <a:srgbClr val="2563EB"/>
                </a:solidFill>
                <a:latin typeface="Inter Bold" pitchFamily="34" charset="0"/>
                <a:ea typeface="Inter Bold" pitchFamily="34" charset="-122"/>
                <a:cs typeface="Inter Bold" pitchFamily="34" charset="-120"/>
              </a:rPr>
              <a:t>×</a:t>
            </a:r>
            <a:endParaRPr lang="en-US" sz="1800" dirty="0"/>
          </a:p>
        </p:txBody>
      </p:sp>
      <p:sp>
        <p:nvSpPr>
          <p:cNvPr id="7" name="Text 4"/>
          <p:cNvSpPr/>
          <p:nvPr/>
        </p:nvSpPr>
        <p:spPr>
          <a:xfrm>
            <a:off x="4029828" y="1378744"/>
            <a:ext cx="1471724" cy="296466"/>
          </a:xfrm>
          <a:prstGeom prst="rect">
            <a:avLst/>
          </a:prstGeom>
          <a:noFill/>
          <a:ln/>
        </p:spPr>
        <p:txBody>
          <a:bodyPr wrap="square" lIns="0" tIns="0" rIns="0" bIns="0" rtlCol="0" anchor="t">
            <a:spAutoFit/>
          </a:bodyPr>
          <a:lstStyle/>
          <a:p>
            <a:pPr marL="0" indent="0" algn="l">
              <a:buNone/>
            </a:pPr>
            <a:r>
              <a:rPr lang="en-US" sz="1800" b="1" kern="0" spc="1" dirty="0">
                <a:solidFill>
                  <a:srgbClr val="2563EB"/>
                </a:solidFill>
                <a:latin typeface="Inter Bold" pitchFamily="34" charset="0"/>
                <a:ea typeface="Inter Bold" pitchFamily="34" charset="-122"/>
                <a:cs typeface="Inter Bold" pitchFamily="34" charset="-120"/>
              </a:rPr>
              <a:t>Confidence</a:t>
            </a:r>
            <a:endParaRPr lang="en-US" sz="1800" dirty="0"/>
          </a:p>
        </p:txBody>
      </p:sp>
      <p:sp>
        <p:nvSpPr>
          <p:cNvPr id="8" name="Text 5"/>
          <p:cNvSpPr/>
          <p:nvPr/>
        </p:nvSpPr>
        <p:spPr>
          <a:xfrm>
            <a:off x="5644428" y="1378744"/>
            <a:ext cx="157330" cy="296466"/>
          </a:xfrm>
          <a:prstGeom prst="rect">
            <a:avLst/>
          </a:prstGeom>
          <a:noFill/>
          <a:ln/>
        </p:spPr>
        <p:txBody>
          <a:bodyPr wrap="none" lIns="0" tIns="0" rIns="0" bIns="0" rtlCol="0" anchor="t">
            <a:spAutoFit/>
          </a:bodyPr>
          <a:lstStyle/>
          <a:p>
            <a:pPr marL="0" indent="0" algn="l">
              <a:buNone/>
            </a:pPr>
            <a:r>
              <a:rPr lang="en-US" sz="1800" b="1" kern="0" spc="1" dirty="0">
                <a:solidFill>
                  <a:srgbClr val="2563EB"/>
                </a:solidFill>
                <a:latin typeface="Inter Bold" pitchFamily="34" charset="0"/>
                <a:ea typeface="Inter Bold" pitchFamily="34" charset="-122"/>
                <a:cs typeface="Inter Bold" pitchFamily="34" charset="-120"/>
              </a:rPr>
              <a:t>×</a:t>
            </a:r>
            <a:endParaRPr lang="en-US" sz="1800" dirty="0"/>
          </a:p>
        </p:txBody>
      </p:sp>
      <p:sp>
        <p:nvSpPr>
          <p:cNvPr id="9" name="Text 6"/>
          <p:cNvSpPr/>
          <p:nvPr/>
        </p:nvSpPr>
        <p:spPr>
          <a:xfrm>
            <a:off x="5944632" y="1378744"/>
            <a:ext cx="2108299" cy="296466"/>
          </a:xfrm>
          <a:prstGeom prst="rect">
            <a:avLst/>
          </a:prstGeom>
          <a:noFill/>
          <a:ln/>
        </p:spPr>
        <p:txBody>
          <a:bodyPr wrap="square" lIns="0" tIns="0" rIns="0" bIns="0" rtlCol="0" anchor="t">
            <a:spAutoFit/>
          </a:bodyPr>
          <a:lstStyle/>
          <a:p>
            <a:pPr marL="0" indent="0" algn="l">
              <a:buNone/>
            </a:pPr>
            <a:r>
              <a:rPr lang="en-US" sz="1800" b="1" kern="0" spc="1" dirty="0">
                <a:solidFill>
                  <a:srgbClr val="2563EB"/>
                </a:solidFill>
                <a:latin typeface="Inter Bold" pitchFamily="34" charset="0"/>
                <a:ea typeface="Inter Bold" pitchFamily="34" charset="-122"/>
                <a:cs typeface="Inter Bold" pitchFamily="34" charset="-120"/>
              </a:rPr>
              <a:t>Evidence Score)</a:t>
            </a:r>
            <a:endParaRPr lang="en-US" sz="1800" dirty="0"/>
          </a:p>
        </p:txBody>
      </p:sp>
      <p:sp>
        <p:nvSpPr>
          <p:cNvPr id="10" name="Text 7"/>
          <p:cNvSpPr/>
          <p:nvPr/>
        </p:nvSpPr>
        <p:spPr>
          <a:xfrm>
            <a:off x="7451269" y="1360438"/>
            <a:ext cx="186141" cy="230832"/>
          </a:xfrm>
          <a:prstGeom prst="rect">
            <a:avLst/>
          </a:prstGeom>
          <a:noFill/>
          <a:ln/>
        </p:spPr>
        <p:txBody>
          <a:bodyPr wrap="none" lIns="0" tIns="0" rIns="0" bIns="0" rtlCol="0" anchor="t">
            <a:spAutoFit/>
          </a:bodyPr>
          <a:lstStyle/>
          <a:p>
            <a:pPr marL="0" indent="0" algn="l">
              <a:buNone/>
            </a:pPr>
            <a:r>
              <a:rPr lang="en-US" sz="1500" b="1" kern="0" spc="1" baseline="30000" dirty="0">
                <a:latin typeface="Inter Bold" pitchFamily="34" charset="0"/>
                <a:ea typeface="Inter Bold" pitchFamily="34" charset="-122"/>
                <a:cs typeface="Inter Bold" pitchFamily="34" charset="-120"/>
              </a:rPr>
              <a:t>1/3</a:t>
            </a:r>
            <a:endParaRPr lang="en-US" sz="1500" dirty="0"/>
          </a:p>
        </p:txBody>
      </p:sp>
      <p:sp>
        <p:nvSpPr>
          <p:cNvPr id="11" name="Shape 8"/>
          <p:cNvSpPr/>
          <p:nvPr/>
        </p:nvSpPr>
        <p:spPr>
          <a:xfrm>
            <a:off x="428625" y="2134195"/>
            <a:ext cx="2619356" cy="2000250"/>
          </a:xfrm>
          <a:prstGeom prst="rect">
            <a:avLst/>
          </a:prstGeom>
          <a:solidFill>
            <a:srgbClr val="FFFFFF"/>
          </a:solidFill>
          <a:ln/>
        </p:spPr>
        <p:txBody>
          <a:bodyPr/>
          <a:lstStyle/>
          <a:p>
            <a:endParaRPr lang="zh-TW" altLang="en-US"/>
          </a:p>
        </p:txBody>
      </p:sp>
      <p:sp>
        <p:nvSpPr>
          <p:cNvPr id="12" name="Shape 9"/>
          <p:cNvSpPr/>
          <p:nvPr/>
        </p:nvSpPr>
        <p:spPr>
          <a:xfrm>
            <a:off x="428625" y="2134195"/>
            <a:ext cx="2619356" cy="42863"/>
          </a:xfrm>
          <a:prstGeom prst="rect">
            <a:avLst/>
          </a:prstGeom>
          <a:solidFill>
            <a:srgbClr val="2563EB"/>
          </a:solidFill>
          <a:ln/>
        </p:spPr>
        <p:txBody>
          <a:bodyPr/>
          <a:lstStyle/>
          <a:p>
            <a:endParaRPr lang="zh-TW" altLang="en-US"/>
          </a:p>
        </p:txBody>
      </p:sp>
      <p:pic>
        <p:nvPicPr>
          <p:cNvPr id="13" name="Image 1" descr="preencoded.png"/>
          <p:cNvPicPr>
            <a:picLocks noChangeAspect="1"/>
          </p:cNvPicPr>
          <p:nvPr/>
        </p:nvPicPr>
        <p:blipFill>
          <a:blip r:embed="rId4"/>
          <a:stretch>
            <a:fillRect/>
          </a:stretch>
        </p:blipFill>
        <p:spPr>
          <a:xfrm>
            <a:off x="607219" y="2348508"/>
            <a:ext cx="285750" cy="228600"/>
          </a:xfrm>
          <a:prstGeom prst="rect">
            <a:avLst/>
          </a:prstGeom>
        </p:spPr>
      </p:pic>
      <p:sp>
        <p:nvSpPr>
          <p:cNvPr id="14" name="Text 10"/>
          <p:cNvSpPr/>
          <p:nvPr/>
        </p:nvSpPr>
        <p:spPr>
          <a:xfrm>
            <a:off x="607219" y="2719983"/>
            <a:ext cx="2262169"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Strength (關係強度)</a:t>
            </a:r>
            <a:endParaRPr lang="en-US" sz="1100" dirty="0"/>
          </a:p>
        </p:txBody>
      </p:sp>
      <p:sp>
        <p:nvSpPr>
          <p:cNvPr id="15" name="Text 11"/>
          <p:cNvSpPr/>
          <p:nvPr/>
        </p:nvSpPr>
        <p:spPr>
          <a:xfrm>
            <a:off x="607219" y="3053953"/>
            <a:ext cx="2262169" cy="548590"/>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64748B"/>
                </a:solidFill>
                <a:latin typeface="Inter" pitchFamily="34" charset="0"/>
                <a:ea typeface="Inter" pitchFamily="34" charset="-122"/>
                <a:cs typeface="Inter" pitchFamily="34" charset="-120"/>
              </a:rPr>
              <a:t>衡量關係的緊密程度。基於 LLM 推理與關係類型權重（如：家人 &gt; 合作夥伴 &gt; 點之交），反映實體間的社會距離。</a:t>
            </a:r>
            <a:endParaRPr lang="en-US" sz="850" dirty="0"/>
          </a:p>
        </p:txBody>
      </p:sp>
      <p:sp>
        <p:nvSpPr>
          <p:cNvPr id="16" name="Shape 12"/>
          <p:cNvSpPr/>
          <p:nvPr/>
        </p:nvSpPr>
        <p:spPr>
          <a:xfrm>
            <a:off x="3262294" y="2134195"/>
            <a:ext cx="2619384" cy="2000250"/>
          </a:xfrm>
          <a:prstGeom prst="rect">
            <a:avLst/>
          </a:prstGeom>
          <a:solidFill>
            <a:srgbClr val="FFFFFF"/>
          </a:solidFill>
          <a:ln/>
        </p:spPr>
        <p:txBody>
          <a:bodyPr/>
          <a:lstStyle/>
          <a:p>
            <a:endParaRPr lang="zh-TW" altLang="en-US"/>
          </a:p>
        </p:txBody>
      </p:sp>
      <p:sp>
        <p:nvSpPr>
          <p:cNvPr id="17" name="Shape 13"/>
          <p:cNvSpPr/>
          <p:nvPr/>
        </p:nvSpPr>
        <p:spPr>
          <a:xfrm>
            <a:off x="3262294" y="2134195"/>
            <a:ext cx="2619384" cy="42863"/>
          </a:xfrm>
          <a:prstGeom prst="rect">
            <a:avLst/>
          </a:prstGeom>
          <a:solidFill>
            <a:srgbClr val="2563EB"/>
          </a:solidFill>
          <a:ln/>
        </p:spPr>
        <p:txBody>
          <a:bodyPr/>
          <a:lstStyle/>
          <a:p>
            <a:endParaRPr lang="zh-TW" altLang="en-US"/>
          </a:p>
        </p:txBody>
      </p:sp>
      <p:pic>
        <p:nvPicPr>
          <p:cNvPr id="18" name="Image 2" descr="preencoded.png"/>
          <p:cNvPicPr>
            <a:picLocks noChangeAspect="1"/>
          </p:cNvPicPr>
          <p:nvPr/>
        </p:nvPicPr>
        <p:blipFill>
          <a:blip r:embed="rId5"/>
          <a:stretch>
            <a:fillRect/>
          </a:stretch>
        </p:blipFill>
        <p:spPr>
          <a:xfrm>
            <a:off x="3440888" y="2348508"/>
            <a:ext cx="228600" cy="228600"/>
          </a:xfrm>
          <a:prstGeom prst="rect">
            <a:avLst/>
          </a:prstGeom>
        </p:spPr>
      </p:pic>
      <p:sp>
        <p:nvSpPr>
          <p:cNvPr id="19" name="Text 14"/>
          <p:cNvSpPr/>
          <p:nvPr/>
        </p:nvSpPr>
        <p:spPr>
          <a:xfrm>
            <a:off x="3440888" y="2719983"/>
            <a:ext cx="2262197"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Confidence (模型信心)</a:t>
            </a:r>
            <a:endParaRPr lang="en-US" sz="1100" dirty="0"/>
          </a:p>
        </p:txBody>
      </p:sp>
      <p:sp>
        <p:nvSpPr>
          <p:cNvPr id="20" name="Text 15"/>
          <p:cNvSpPr/>
          <p:nvPr/>
        </p:nvSpPr>
        <p:spPr>
          <a:xfrm>
            <a:off x="3440888" y="3053953"/>
            <a:ext cx="2262197" cy="548590"/>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64748B"/>
                </a:solidFill>
                <a:latin typeface="Inter" pitchFamily="34" charset="0"/>
                <a:ea typeface="Inter" pitchFamily="34" charset="-122"/>
                <a:cs typeface="Inter" pitchFamily="34" charset="-120"/>
              </a:rPr>
              <a:t>LLM 對其生成關係的自評信心度。結合模型輸出的機率分數與內置評估機制，量化推理過程的確定性。</a:t>
            </a:r>
            <a:endParaRPr lang="en-US" sz="850" dirty="0"/>
          </a:p>
        </p:txBody>
      </p:sp>
      <p:sp>
        <p:nvSpPr>
          <p:cNvPr id="21" name="Shape 16"/>
          <p:cNvSpPr/>
          <p:nvPr/>
        </p:nvSpPr>
        <p:spPr>
          <a:xfrm>
            <a:off x="6095991" y="2134195"/>
            <a:ext cx="2619356" cy="2000250"/>
          </a:xfrm>
          <a:prstGeom prst="rect">
            <a:avLst/>
          </a:prstGeom>
          <a:solidFill>
            <a:srgbClr val="FFFFFF"/>
          </a:solidFill>
          <a:ln/>
        </p:spPr>
        <p:txBody>
          <a:bodyPr/>
          <a:lstStyle/>
          <a:p>
            <a:endParaRPr lang="zh-TW" altLang="en-US"/>
          </a:p>
        </p:txBody>
      </p:sp>
      <p:sp>
        <p:nvSpPr>
          <p:cNvPr id="22" name="Shape 17"/>
          <p:cNvSpPr/>
          <p:nvPr/>
        </p:nvSpPr>
        <p:spPr>
          <a:xfrm>
            <a:off x="6095991" y="2134195"/>
            <a:ext cx="2619356" cy="42863"/>
          </a:xfrm>
          <a:prstGeom prst="rect">
            <a:avLst/>
          </a:prstGeom>
          <a:solidFill>
            <a:srgbClr val="2563EB"/>
          </a:solidFill>
          <a:ln/>
        </p:spPr>
        <p:txBody>
          <a:bodyPr/>
          <a:lstStyle/>
          <a:p>
            <a:endParaRPr lang="zh-TW" altLang="en-US"/>
          </a:p>
        </p:txBody>
      </p:sp>
      <p:pic>
        <p:nvPicPr>
          <p:cNvPr id="23" name="Image 3" descr="preencoded.png"/>
          <p:cNvPicPr>
            <a:picLocks noChangeAspect="1"/>
          </p:cNvPicPr>
          <p:nvPr/>
        </p:nvPicPr>
        <p:blipFill>
          <a:blip r:embed="rId6"/>
          <a:stretch>
            <a:fillRect/>
          </a:stretch>
        </p:blipFill>
        <p:spPr>
          <a:xfrm>
            <a:off x="6274584" y="2348508"/>
            <a:ext cx="171450" cy="228600"/>
          </a:xfrm>
          <a:prstGeom prst="rect">
            <a:avLst/>
          </a:prstGeom>
        </p:spPr>
      </p:pic>
      <p:sp>
        <p:nvSpPr>
          <p:cNvPr id="24" name="Text 18"/>
          <p:cNvSpPr/>
          <p:nvPr/>
        </p:nvSpPr>
        <p:spPr>
          <a:xfrm>
            <a:off x="6274584" y="2719983"/>
            <a:ext cx="2262169"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Evidence Score (證據分數)</a:t>
            </a:r>
            <a:endParaRPr lang="en-US" sz="1100" dirty="0"/>
          </a:p>
        </p:txBody>
      </p:sp>
      <p:sp>
        <p:nvSpPr>
          <p:cNvPr id="25" name="Text 19"/>
          <p:cNvSpPr/>
          <p:nvPr/>
        </p:nvSpPr>
        <p:spPr>
          <a:xfrm>
            <a:off x="6274584" y="3053953"/>
            <a:ext cx="2262169" cy="548590"/>
          </a:xfrm>
          <a:prstGeom prst="rect">
            <a:avLst/>
          </a:prstGeom>
          <a:noFill/>
          <a:ln/>
        </p:spPr>
        <p:txBody>
          <a:bodyPr wrap="square" lIns="0" tIns="0" rIns="0" bIns="0" rtlCol="0" anchor="t">
            <a:spAutoFit/>
          </a:bodyPr>
          <a:lstStyle/>
          <a:p>
            <a:pPr marL="0" indent="0" algn="l">
              <a:lnSpc>
                <a:spcPct val="128000"/>
              </a:lnSpc>
              <a:buNone/>
            </a:pPr>
            <a:r>
              <a:rPr lang="en-US" sz="850" dirty="0">
                <a:solidFill>
                  <a:srgbClr val="64748B"/>
                </a:solidFill>
                <a:latin typeface="Inter" pitchFamily="34" charset="0"/>
                <a:ea typeface="Inter" pitchFamily="34" charset="-122"/>
                <a:cs typeface="Inter" pitchFamily="34" charset="-120"/>
              </a:rPr>
              <a:t>支持關係的外部證據質量。基於檢索到的新聞、文獻或官方資料的數量與權威性，為關係提供事實支撐。</a:t>
            </a:r>
            <a:endParaRPr lang="en-US" sz="850" dirty="0"/>
          </a:p>
        </p:txBody>
      </p:sp>
      <p:sp>
        <p:nvSpPr>
          <p:cNvPr id="26" name="Shape 20"/>
          <p:cNvSpPr/>
          <p:nvPr/>
        </p:nvSpPr>
        <p:spPr>
          <a:xfrm>
            <a:off x="0" y="4572000"/>
            <a:ext cx="9144000" cy="571500"/>
          </a:xfrm>
          <a:prstGeom prst="rect">
            <a:avLst/>
          </a:prstGeom>
          <a:solidFill>
            <a:srgbClr val="E2E8F0"/>
          </a:solidFill>
          <a:ln/>
        </p:spPr>
        <p:txBody>
          <a:bodyPr/>
          <a:lstStyle/>
          <a:p>
            <a:endParaRPr lang="zh-TW" altLang="en-US"/>
          </a:p>
        </p:txBody>
      </p:sp>
      <p:pic>
        <p:nvPicPr>
          <p:cNvPr id="27" name="Image 4" descr="preencoded.png"/>
          <p:cNvPicPr>
            <a:picLocks noChangeAspect="1"/>
          </p:cNvPicPr>
          <p:nvPr/>
        </p:nvPicPr>
        <p:blipFill>
          <a:blip r:embed="rId7"/>
          <a:stretch>
            <a:fillRect/>
          </a:stretch>
        </p:blipFill>
        <p:spPr>
          <a:xfrm>
            <a:off x="428625" y="4872038"/>
            <a:ext cx="114300" cy="114300"/>
          </a:xfrm>
          <a:prstGeom prst="rect">
            <a:avLst/>
          </a:prstGeom>
        </p:spPr>
      </p:pic>
      <p:sp>
        <p:nvSpPr>
          <p:cNvPr id="28" name="Text 21"/>
          <p:cNvSpPr/>
          <p:nvPr/>
        </p:nvSpPr>
        <p:spPr>
          <a:xfrm>
            <a:off x="650081" y="4847034"/>
            <a:ext cx="5352957" cy="164306"/>
          </a:xfrm>
          <a:prstGeom prst="rect">
            <a:avLst/>
          </a:prstGeom>
          <a:noFill/>
          <a:ln/>
        </p:spPr>
        <p:txBody>
          <a:bodyPr wrap="square" lIns="0" tIns="0" rIns="0" bIns="0" rtlCol="0" anchor="t">
            <a:spAutoFit/>
          </a:bodyPr>
          <a:lstStyle/>
          <a:p>
            <a:pPr marL="0" indent="0" algn="l">
              <a:buNone/>
            </a:pPr>
            <a:r>
              <a:rPr lang="en-US" sz="800" dirty="0">
                <a:solidFill>
                  <a:srgbClr val="0F172A"/>
                </a:solidFill>
                <a:latin typeface="Inter SemiBold" pitchFamily="34" charset="0"/>
                <a:ea typeface="Inter SemiBold" pitchFamily="34" charset="-122"/>
                <a:cs typeface="Inter SemiBold" pitchFamily="34" charset="-120"/>
              </a:rPr>
              <a:t>核心價值：有效過濾 LLM 幻覺 (Hallucination)，確保發現的每一條人脈路徑皆具備可解釋性與真實依據。</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5096619"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Knowledge Graph Construction: Gemini's Role</a:t>
            </a:r>
            <a:endParaRPr lang="en-US" sz="1600" dirty="0"/>
          </a:p>
        </p:txBody>
      </p:sp>
      <p:sp>
        <p:nvSpPr>
          <p:cNvPr id="4" name="Shape 1"/>
          <p:cNvSpPr/>
          <p:nvPr/>
        </p:nvSpPr>
        <p:spPr>
          <a:xfrm>
            <a:off x="428625" y="1134070"/>
            <a:ext cx="4286250" cy="1000125"/>
          </a:xfrm>
          <a:prstGeom prst="rect">
            <a:avLst/>
          </a:prstGeom>
          <a:solidFill>
            <a:srgbClr val="FFFFFF"/>
          </a:solidFill>
          <a:ln/>
        </p:spPr>
        <p:txBody>
          <a:bodyPr/>
          <a:lstStyle/>
          <a:p>
            <a:endParaRPr lang="zh-TW" altLang="en-US"/>
          </a:p>
        </p:txBody>
      </p:sp>
      <p:sp>
        <p:nvSpPr>
          <p:cNvPr id="5" name="Shape 2"/>
          <p:cNvSpPr/>
          <p:nvPr/>
        </p:nvSpPr>
        <p:spPr>
          <a:xfrm>
            <a:off x="428625" y="1134070"/>
            <a:ext cx="4286250" cy="28575"/>
          </a:xfrm>
          <a:prstGeom prst="rect">
            <a:avLst/>
          </a:prstGeom>
          <a:solidFill>
            <a:srgbClr val="2563EB"/>
          </a:solidFill>
          <a:ln/>
        </p:spPr>
        <p:txBody>
          <a:bodyPr/>
          <a:lstStyle/>
          <a:p>
            <a:endParaRPr lang="zh-TW" altLang="en-US"/>
          </a:p>
        </p:txBody>
      </p:sp>
      <p:pic>
        <p:nvPicPr>
          <p:cNvPr id="6" name="Image 1" descr="preencoded.png"/>
          <p:cNvPicPr>
            <a:picLocks noChangeAspect="1"/>
          </p:cNvPicPr>
          <p:nvPr/>
        </p:nvPicPr>
        <p:blipFill>
          <a:blip r:embed="rId4"/>
          <a:stretch>
            <a:fillRect/>
          </a:stretch>
        </p:blipFill>
        <p:spPr>
          <a:xfrm>
            <a:off x="642938" y="1347490"/>
            <a:ext cx="176808" cy="157163"/>
          </a:xfrm>
          <a:prstGeom prst="rect">
            <a:avLst/>
          </a:prstGeom>
        </p:spPr>
      </p:pic>
      <p:sp>
        <p:nvSpPr>
          <p:cNvPr id="7" name="Text 3"/>
          <p:cNvSpPr/>
          <p:nvPr/>
        </p:nvSpPr>
        <p:spPr>
          <a:xfrm>
            <a:off x="905470" y="1312664"/>
            <a:ext cx="1798718"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Bridge Nodes (橋接節點)</a:t>
            </a:r>
            <a:endParaRPr lang="en-US" sz="1100" dirty="0"/>
          </a:p>
        </p:txBody>
      </p:sp>
      <p:sp>
        <p:nvSpPr>
          <p:cNvPr id="8" name="Text 4"/>
          <p:cNvSpPr/>
          <p:nvPr/>
        </p:nvSpPr>
        <p:spPr>
          <a:xfrm>
            <a:off x="642938" y="1610916"/>
            <a:ext cx="3857625" cy="364331"/>
          </a:xfrm>
          <a:prstGeom prst="rect">
            <a:avLst/>
          </a:prstGeom>
          <a:noFill/>
          <a:ln/>
        </p:spPr>
        <p:txBody>
          <a:bodyPr wrap="square" lIns="0" tIns="0" rIns="0" bIns="0" rtlCol="0" anchor="t">
            <a:spAutoFit/>
          </a:bodyPr>
          <a:lstStyle/>
          <a:p>
            <a:pPr marL="0" indent="0" algn="l">
              <a:lnSpc>
                <a:spcPct val="120000"/>
              </a:lnSpc>
              <a:buNone/>
            </a:pPr>
            <a:r>
              <a:rPr lang="en-US" sz="900" dirty="0">
                <a:solidFill>
                  <a:srgbClr val="64748B"/>
                </a:solidFill>
                <a:latin typeface="Inter" pitchFamily="34" charset="0"/>
                <a:ea typeface="Inter" pitchFamily="34" charset="-122"/>
                <a:cs typeface="Inter" pitchFamily="34" charset="-120"/>
              </a:rPr>
              <a:t>Gemini 推理出連接兩個人名的第三方實體，如共同參與的專案、公司或社交圈，作為圖譜擴展的關鍵節點。</a:t>
            </a:r>
            <a:endParaRPr lang="en-US" sz="900" dirty="0"/>
          </a:p>
        </p:txBody>
      </p:sp>
      <p:sp>
        <p:nvSpPr>
          <p:cNvPr id="9" name="Shape 5"/>
          <p:cNvSpPr/>
          <p:nvPr/>
        </p:nvSpPr>
        <p:spPr>
          <a:xfrm>
            <a:off x="428625" y="2312789"/>
            <a:ext cx="4286250" cy="1000125"/>
          </a:xfrm>
          <a:prstGeom prst="rect">
            <a:avLst/>
          </a:prstGeom>
          <a:solidFill>
            <a:srgbClr val="FFFFFF"/>
          </a:solidFill>
          <a:ln/>
        </p:spPr>
        <p:txBody>
          <a:bodyPr/>
          <a:lstStyle/>
          <a:p>
            <a:endParaRPr lang="zh-TW" altLang="en-US"/>
          </a:p>
        </p:txBody>
      </p:sp>
      <p:sp>
        <p:nvSpPr>
          <p:cNvPr id="10" name="Shape 6"/>
          <p:cNvSpPr/>
          <p:nvPr/>
        </p:nvSpPr>
        <p:spPr>
          <a:xfrm>
            <a:off x="428625" y="2312789"/>
            <a:ext cx="4286250" cy="28575"/>
          </a:xfrm>
          <a:prstGeom prst="rect">
            <a:avLst/>
          </a:prstGeom>
          <a:solidFill>
            <a:srgbClr val="2563EB"/>
          </a:solidFill>
          <a:ln/>
        </p:spPr>
        <p:txBody>
          <a:bodyPr/>
          <a:lstStyle/>
          <a:p>
            <a:endParaRPr lang="zh-TW" altLang="en-US"/>
          </a:p>
        </p:txBody>
      </p:sp>
      <p:pic>
        <p:nvPicPr>
          <p:cNvPr id="11" name="Image 2" descr="preencoded.png"/>
          <p:cNvPicPr>
            <a:picLocks noChangeAspect="1"/>
          </p:cNvPicPr>
          <p:nvPr/>
        </p:nvPicPr>
        <p:blipFill>
          <a:blip r:embed="rId5"/>
          <a:stretch>
            <a:fillRect/>
          </a:stretch>
        </p:blipFill>
        <p:spPr>
          <a:xfrm>
            <a:off x="642938" y="2526209"/>
            <a:ext cx="196453" cy="157163"/>
          </a:xfrm>
          <a:prstGeom prst="rect">
            <a:avLst/>
          </a:prstGeom>
        </p:spPr>
      </p:pic>
      <p:sp>
        <p:nvSpPr>
          <p:cNvPr id="12" name="Text 7"/>
          <p:cNvSpPr/>
          <p:nvPr/>
        </p:nvSpPr>
        <p:spPr>
          <a:xfrm>
            <a:off x="925116" y="2491383"/>
            <a:ext cx="2118875"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Relationship Type (關係類型)</a:t>
            </a:r>
            <a:endParaRPr lang="en-US" sz="1100" dirty="0"/>
          </a:p>
        </p:txBody>
      </p:sp>
      <p:sp>
        <p:nvSpPr>
          <p:cNvPr id="13" name="Text 8"/>
          <p:cNvSpPr/>
          <p:nvPr/>
        </p:nvSpPr>
        <p:spPr>
          <a:xfrm>
            <a:off x="642938" y="2789634"/>
            <a:ext cx="3857625" cy="364331"/>
          </a:xfrm>
          <a:prstGeom prst="rect">
            <a:avLst/>
          </a:prstGeom>
          <a:noFill/>
          <a:ln/>
        </p:spPr>
        <p:txBody>
          <a:bodyPr wrap="square" lIns="0" tIns="0" rIns="0" bIns="0" rtlCol="0" anchor="t">
            <a:spAutoFit/>
          </a:bodyPr>
          <a:lstStyle/>
          <a:p>
            <a:pPr marL="0" indent="0" algn="l">
              <a:lnSpc>
                <a:spcPct val="120000"/>
              </a:lnSpc>
              <a:buNone/>
            </a:pPr>
            <a:r>
              <a:rPr lang="en-US" sz="900" dirty="0">
                <a:solidFill>
                  <a:srgbClr val="64748B"/>
                </a:solidFill>
                <a:latin typeface="Inter" pitchFamily="34" charset="0"/>
                <a:ea typeface="Inter" pitchFamily="34" charset="-122"/>
                <a:cs typeface="Inter" pitchFamily="34" charset="-120"/>
              </a:rPr>
              <a:t>為每條邊生成具體的語義描述（如「共同創辦人」、「合作夥伴」），將非結構化資訊轉化為結構化知識。</a:t>
            </a:r>
            <a:endParaRPr lang="en-US" sz="900" dirty="0"/>
          </a:p>
        </p:txBody>
      </p:sp>
      <p:sp>
        <p:nvSpPr>
          <p:cNvPr id="14" name="Shape 9"/>
          <p:cNvSpPr/>
          <p:nvPr/>
        </p:nvSpPr>
        <p:spPr>
          <a:xfrm>
            <a:off x="428625" y="3491508"/>
            <a:ext cx="4286250" cy="1000125"/>
          </a:xfrm>
          <a:prstGeom prst="rect">
            <a:avLst/>
          </a:prstGeom>
          <a:solidFill>
            <a:srgbClr val="FFFFFF"/>
          </a:solidFill>
          <a:ln/>
        </p:spPr>
        <p:txBody>
          <a:bodyPr/>
          <a:lstStyle/>
          <a:p>
            <a:endParaRPr lang="zh-TW" altLang="en-US"/>
          </a:p>
        </p:txBody>
      </p:sp>
      <p:sp>
        <p:nvSpPr>
          <p:cNvPr id="15" name="Shape 10"/>
          <p:cNvSpPr/>
          <p:nvPr/>
        </p:nvSpPr>
        <p:spPr>
          <a:xfrm>
            <a:off x="428625" y="3491508"/>
            <a:ext cx="4286250" cy="28575"/>
          </a:xfrm>
          <a:prstGeom prst="rect">
            <a:avLst/>
          </a:prstGeom>
          <a:solidFill>
            <a:srgbClr val="2563EB"/>
          </a:solidFill>
          <a:ln/>
        </p:spPr>
        <p:txBody>
          <a:bodyPr/>
          <a:lstStyle/>
          <a:p>
            <a:endParaRPr lang="zh-TW" altLang="en-US"/>
          </a:p>
        </p:txBody>
      </p:sp>
      <p:pic>
        <p:nvPicPr>
          <p:cNvPr id="16" name="Image 3" descr="preencoded.png"/>
          <p:cNvPicPr>
            <a:picLocks noChangeAspect="1"/>
          </p:cNvPicPr>
          <p:nvPr/>
        </p:nvPicPr>
        <p:blipFill>
          <a:blip r:embed="rId6"/>
          <a:stretch>
            <a:fillRect/>
          </a:stretch>
        </p:blipFill>
        <p:spPr>
          <a:xfrm>
            <a:off x="642938" y="3704927"/>
            <a:ext cx="117872" cy="157163"/>
          </a:xfrm>
          <a:prstGeom prst="rect">
            <a:avLst/>
          </a:prstGeom>
        </p:spPr>
      </p:pic>
      <p:sp>
        <p:nvSpPr>
          <p:cNvPr id="17" name="Text 11"/>
          <p:cNvSpPr/>
          <p:nvPr/>
        </p:nvSpPr>
        <p:spPr>
          <a:xfrm>
            <a:off x="846534" y="3670102"/>
            <a:ext cx="2348787" cy="226814"/>
          </a:xfrm>
          <a:prstGeom prst="rect">
            <a:avLst/>
          </a:prstGeom>
          <a:noFill/>
          <a:ln/>
        </p:spPr>
        <p:txBody>
          <a:bodyPr wrap="squar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Supporting Evidence (支持證據)</a:t>
            </a:r>
            <a:endParaRPr lang="en-US" sz="1100" dirty="0"/>
          </a:p>
        </p:txBody>
      </p:sp>
      <p:sp>
        <p:nvSpPr>
          <p:cNvPr id="18" name="Text 12"/>
          <p:cNvSpPr/>
          <p:nvPr/>
        </p:nvSpPr>
        <p:spPr>
          <a:xfrm>
            <a:off x="642938" y="3968353"/>
            <a:ext cx="3857625" cy="364331"/>
          </a:xfrm>
          <a:prstGeom prst="rect">
            <a:avLst/>
          </a:prstGeom>
          <a:noFill/>
          <a:ln/>
        </p:spPr>
        <p:txBody>
          <a:bodyPr wrap="square" lIns="0" tIns="0" rIns="0" bIns="0" rtlCol="0" anchor="t">
            <a:spAutoFit/>
          </a:bodyPr>
          <a:lstStyle/>
          <a:p>
            <a:pPr marL="0" indent="0" algn="l">
              <a:lnSpc>
                <a:spcPct val="120000"/>
              </a:lnSpc>
              <a:buNone/>
            </a:pPr>
            <a:r>
              <a:rPr lang="en-US" sz="900" dirty="0">
                <a:solidFill>
                  <a:srgbClr val="64748B"/>
                </a:solidFill>
                <a:latin typeface="Inter" pitchFamily="34" charset="0"/>
                <a:ea typeface="Inter" pitchFamily="34" charset="-122"/>
                <a:cs typeface="Inter" pitchFamily="34" charset="-120"/>
              </a:rPr>
              <a:t>提供支持關係真實性的文本片段或來源連結，確保圖譜的每一部分都具備可驗證性與透明度。</a:t>
            </a:r>
            <a:endParaRPr lang="en-US" sz="900" dirty="0"/>
          </a:p>
        </p:txBody>
      </p:sp>
      <p:sp>
        <p:nvSpPr>
          <p:cNvPr id="21" name="Text 14"/>
          <p:cNvSpPr/>
          <p:nvPr/>
        </p:nvSpPr>
        <p:spPr>
          <a:xfrm>
            <a:off x="5857931" y="2848570"/>
            <a:ext cx="2000138" cy="123111"/>
          </a:xfrm>
          <a:prstGeom prst="rect">
            <a:avLst/>
          </a:prstGeom>
          <a:noFill/>
          <a:ln/>
        </p:spPr>
        <p:txBody>
          <a:bodyPr wrap="square" lIns="0" tIns="0" rIns="0" bIns="0" rtlCol="0" anchor="t">
            <a:spAutoFit/>
          </a:bodyPr>
          <a:lstStyle/>
          <a:p>
            <a:pPr marL="0" indent="0" algn="l">
              <a:buNone/>
            </a:pPr>
            <a:endParaRPr lang="en-US" sz="800" dirty="0"/>
          </a:p>
        </p:txBody>
      </p:sp>
      <p:sp>
        <p:nvSpPr>
          <p:cNvPr id="22" name="Text 15"/>
          <p:cNvSpPr/>
          <p:nvPr/>
        </p:nvSpPr>
        <p:spPr>
          <a:xfrm>
            <a:off x="5753119" y="3768328"/>
            <a:ext cx="2209763" cy="107722"/>
          </a:xfrm>
          <a:prstGeom prst="rect">
            <a:avLst/>
          </a:prstGeom>
          <a:noFill/>
          <a:ln/>
        </p:spPr>
        <p:txBody>
          <a:bodyPr wrap="square" lIns="0" tIns="0" rIns="0" bIns="0" rtlCol="0" anchor="t">
            <a:spAutoFit/>
          </a:bodyPr>
          <a:lstStyle/>
          <a:p>
            <a:pPr marL="0" indent="0" algn="l">
              <a:buNone/>
            </a:pPr>
            <a:endParaRPr lang="en-US" sz="700" dirty="0"/>
          </a:p>
        </p:txBody>
      </p:sp>
      <p:sp>
        <p:nvSpPr>
          <p:cNvPr id="25" name="Text 18"/>
          <p:cNvSpPr/>
          <p:nvPr/>
        </p:nvSpPr>
        <p:spPr>
          <a:xfrm>
            <a:off x="5000625" y="4134445"/>
            <a:ext cx="3714750" cy="302519"/>
          </a:xfrm>
          <a:prstGeom prst="rect">
            <a:avLst/>
          </a:prstGeom>
          <a:noFill/>
          <a:ln/>
        </p:spPr>
        <p:txBody>
          <a:bodyPr wrap="square" lIns="212598" tIns="170053" rIns="212598" bIns="0" rtlCol="0" anchor="t">
            <a:spAutoFit/>
          </a:bodyPr>
          <a:lstStyle/>
          <a:p>
            <a:pPr marL="0" indent="0" algn="l">
              <a:buNone/>
            </a:pPr>
            <a:endParaRPr lang="en-US" sz="850" dirty="0"/>
          </a:p>
        </p:txBody>
      </p:sp>
      <p:sp>
        <p:nvSpPr>
          <p:cNvPr id="28" name="文字方塊 27">
            <a:extLst>
              <a:ext uri="{FF2B5EF4-FFF2-40B4-BE49-F238E27FC236}">
                <a16:creationId xmlns:a16="http://schemas.microsoft.com/office/drawing/2014/main" id="{E5235854-1EA6-EE7E-C477-45F98552EFF7}"/>
              </a:ext>
            </a:extLst>
          </p:cNvPr>
          <p:cNvSpPr txBox="1"/>
          <p:nvPr/>
        </p:nvSpPr>
        <p:spPr>
          <a:xfrm>
            <a:off x="4800600" y="2051149"/>
            <a:ext cx="4286250" cy="923330"/>
          </a:xfrm>
          <a:prstGeom prst="rect">
            <a:avLst/>
          </a:prstGeom>
          <a:noFill/>
        </p:spPr>
        <p:txBody>
          <a:bodyPr wrap="square">
            <a:spAutoFit/>
          </a:bodyPr>
          <a:lstStyle/>
          <a:p>
            <a:pPr marL="0" indent="0" algn="l">
              <a:buNone/>
            </a:pPr>
            <a:r>
              <a:rPr lang="en-US" altLang="zh-TW" sz="1600" b="1" dirty="0" err="1">
                <a:solidFill>
                  <a:srgbClr val="1E40AF"/>
                </a:solidFill>
                <a:latin typeface="Inter Bold" pitchFamily="34" charset="0"/>
                <a:ea typeface="Inter Bold" pitchFamily="34" charset="-122"/>
                <a:cs typeface="Inter Bold" pitchFamily="34" charset="-120"/>
              </a:rPr>
              <a:t>動態迭代過程</a:t>
            </a:r>
            <a:r>
              <a:rPr lang="en-US" altLang="zh-TW" sz="1600" b="1" dirty="0">
                <a:solidFill>
                  <a:srgbClr val="1E40AF"/>
                </a:solidFill>
                <a:latin typeface="Inter Bold" pitchFamily="34" charset="0"/>
                <a:ea typeface="Inter Bold" pitchFamily="34" charset="-122"/>
                <a:cs typeface="Inter Bold" pitchFamily="34" charset="-120"/>
              </a:rPr>
              <a:t>：</a:t>
            </a:r>
            <a:r>
              <a:rPr lang="en-US" altLang="zh-TW" sz="1800" dirty="0">
                <a:solidFill>
                  <a:srgbClr val="1E40AF"/>
                </a:solidFill>
                <a:latin typeface="Inter" pitchFamily="34" charset="0"/>
                <a:ea typeface="Inter" pitchFamily="34" charset="-122"/>
                <a:cs typeface="Inter" pitchFamily="34" charset="-120"/>
              </a:rPr>
              <a:t> </a:t>
            </a:r>
            <a:r>
              <a:rPr lang="en-US" altLang="zh-TW" sz="1800" dirty="0" err="1">
                <a:solidFill>
                  <a:srgbClr val="1E40AF"/>
                </a:solidFill>
                <a:latin typeface="Inter" pitchFamily="34" charset="0"/>
                <a:ea typeface="Inter" pitchFamily="34" charset="-122"/>
                <a:cs typeface="Inter" pitchFamily="34" charset="-120"/>
              </a:rPr>
              <a:t>系統根據搜尋需求，即時調用</a:t>
            </a:r>
            <a:r>
              <a:rPr lang="en-US" altLang="zh-TW" sz="1800" dirty="0">
                <a:solidFill>
                  <a:srgbClr val="1E40AF"/>
                </a:solidFill>
                <a:latin typeface="Inter" pitchFamily="34" charset="0"/>
                <a:ea typeface="Inter" pitchFamily="34" charset="-122"/>
                <a:cs typeface="Inter" pitchFamily="34" charset="-120"/>
              </a:rPr>
              <a:t> Gemini </a:t>
            </a:r>
            <a:r>
              <a:rPr lang="en-US" altLang="zh-TW" sz="1800" dirty="0" err="1">
                <a:solidFill>
                  <a:srgbClr val="1E40AF"/>
                </a:solidFill>
                <a:latin typeface="Inter" pitchFamily="34" charset="0"/>
                <a:ea typeface="Inter" pitchFamily="34" charset="-122"/>
                <a:cs typeface="Inter" pitchFamily="34" charset="-120"/>
              </a:rPr>
              <a:t>進行局部圖譜擴展，而非依賴預建的全局圖譜</a:t>
            </a:r>
            <a:r>
              <a:rPr lang="en-US" altLang="zh-TW" sz="1800" dirty="0">
                <a:solidFill>
                  <a:srgbClr val="1E40AF"/>
                </a:solidFill>
                <a:latin typeface="Inter" pitchFamily="34" charset="0"/>
                <a:ea typeface="Inter" pitchFamily="34" charset="-122"/>
                <a:cs typeface="Inter" pitchFamily="34" charset="-120"/>
              </a:rPr>
              <a:t>。</a:t>
            </a:r>
            <a:endParaRPr lang="en-US" altLang="zh-TW"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3772793"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User Interface: Intuitive Interaction</a:t>
            </a:r>
            <a:endParaRPr lang="en-US" sz="1600" dirty="0"/>
          </a:p>
        </p:txBody>
      </p:sp>
      <p:sp>
        <p:nvSpPr>
          <p:cNvPr id="5" name="Shape 2"/>
          <p:cNvSpPr/>
          <p:nvPr/>
        </p:nvSpPr>
        <p:spPr>
          <a:xfrm>
            <a:off x="571500" y="1205508"/>
            <a:ext cx="1147856" cy="155377"/>
          </a:xfrm>
          <a:prstGeom prst="rect">
            <a:avLst/>
          </a:prstGeom>
          <a:solidFill>
            <a:srgbClr val="0F172A"/>
          </a:solidFill>
          <a:ln/>
        </p:spPr>
        <p:txBody>
          <a:bodyPr/>
          <a:lstStyle/>
          <a:p>
            <a:endParaRPr lang="zh-TW" altLang="en-US"/>
          </a:p>
        </p:txBody>
      </p:sp>
      <p:sp>
        <p:nvSpPr>
          <p:cNvPr id="6" name="Text 3"/>
          <p:cNvSpPr/>
          <p:nvPr/>
        </p:nvSpPr>
        <p:spPr>
          <a:xfrm>
            <a:off x="571500" y="1205508"/>
            <a:ext cx="1147856" cy="155377"/>
          </a:xfrm>
          <a:prstGeom prst="rect">
            <a:avLst/>
          </a:prstGeom>
          <a:noFill/>
          <a:ln/>
        </p:spPr>
        <p:txBody>
          <a:bodyPr wrap="none" lIns="102108" tIns="34036" rIns="102108" bIns="34036" rtlCol="0" anchor="t">
            <a:spAutoFit/>
          </a:bodyPr>
          <a:lstStyle/>
          <a:p>
            <a:pPr marL="0" indent="0" algn="l">
              <a:buNone/>
            </a:pPr>
            <a:r>
              <a:rPr lang="en-US" sz="600" kern="0" spc="1" dirty="0">
                <a:solidFill>
                  <a:srgbClr val="FFFFFF"/>
                </a:solidFill>
                <a:latin typeface="Inter SemiBold" pitchFamily="34" charset="0"/>
                <a:ea typeface="Inter SemiBold" pitchFamily="34" charset="-122"/>
                <a:cs typeface="Inter SemiBold" pitchFamily="34" charset="-120"/>
              </a:rPr>
              <a:t>SYSTEM INTERFACE</a:t>
            </a:r>
            <a:endParaRPr lang="en-US" sz="600" dirty="0"/>
          </a:p>
        </p:txBody>
      </p:sp>
      <p:pic>
        <p:nvPicPr>
          <p:cNvPr id="7" name="Image 1" descr="preencoded.png"/>
          <p:cNvPicPr>
            <a:picLocks noChangeAspect="1"/>
          </p:cNvPicPr>
          <p:nvPr/>
        </p:nvPicPr>
        <p:blipFill>
          <a:blip r:embed="rId4"/>
          <a:stretch>
            <a:fillRect/>
          </a:stretch>
        </p:blipFill>
        <p:spPr>
          <a:xfrm>
            <a:off x="2700338" y="2245816"/>
            <a:ext cx="457200" cy="457200"/>
          </a:xfrm>
          <a:prstGeom prst="rect">
            <a:avLst/>
          </a:prstGeom>
        </p:spPr>
      </p:pic>
      <p:sp>
        <p:nvSpPr>
          <p:cNvPr id="8" name="Text 4"/>
          <p:cNvSpPr/>
          <p:nvPr/>
        </p:nvSpPr>
        <p:spPr>
          <a:xfrm>
            <a:off x="2071688" y="2845891"/>
            <a:ext cx="1714500" cy="226814"/>
          </a:xfrm>
          <a:prstGeom prst="rect">
            <a:avLst/>
          </a:prstGeom>
          <a:noFill/>
          <a:ln/>
        </p:spPr>
        <p:txBody>
          <a:bodyPr wrap="square" lIns="0" tIns="0" rIns="0" bIns="0" rtlCol="0" anchor="t">
            <a:spAutoFit/>
          </a:bodyPr>
          <a:lstStyle/>
          <a:p>
            <a:pPr marL="0" indent="0" algn="ctr">
              <a:buNone/>
            </a:pPr>
            <a:r>
              <a:rPr lang="en-US" sz="1100" dirty="0">
                <a:solidFill>
                  <a:srgbClr val="64748B"/>
                </a:solidFill>
                <a:latin typeface="Inter SemiBold" pitchFamily="34" charset="0"/>
                <a:ea typeface="Inter SemiBold" pitchFamily="34" charset="-122"/>
                <a:cs typeface="Inter SemiBold" pitchFamily="34" charset="-120"/>
              </a:rPr>
              <a:t>[ 完整 UI 系統截圖 ]</a:t>
            </a:r>
            <a:endParaRPr lang="en-US" sz="1100" dirty="0"/>
          </a:p>
        </p:txBody>
      </p:sp>
      <p:sp>
        <p:nvSpPr>
          <p:cNvPr id="9" name="Text 5"/>
          <p:cNvSpPr/>
          <p:nvPr/>
        </p:nvSpPr>
        <p:spPr>
          <a:xfrm>
            <a:off x="2071688" y="3144143"/>
            <a:ext cx="1714500" cy="164306"/>
          </a:xfrm>
          <a:prstGeom prst="rect">
            <a:avLst/>
          </a:prstGeom>
          <a:noFill/>
          <a:ln/>
        </p:spPr>
        <p:txBody>
          <a:bodyPr wrap="square" lIns="0" tIns="0" rIns="0" bIns="0" rtlCol="0" anchor="t">
            <a:spAutoFit/>
          </a:bodyPr>
          <a:lstStyle/>
          <a:p>
            <a:pPr marL="0" indent="0" algn="ctr">
              <a:buNone/>
            </a:pPr>
            <a:r>
              <a:rPr lang="en-US" sz="850" dirty="0">
                <a:solidFill>
                  <a:srgbClr val="64748B"/>
                </a:solidFill>
                <a:latin typeface="Inter" pitchFamily="34" charset="0"/>
                <a:ea typeface="Inter" pitchFamily="34" charset="-122"/>
                <a:cs typeface="Inter" pitchFamily="34" charset="-120"/>
              </a:rPr>
              <a:t>展示輸入、參數設定與視覺化結果</a:t>
            </a:r>
            <a:endParaRPr lang="en-US" sz="850" dirty="0"/>
          </a:p>
        </p:txBody>
      </p:sp>
      <p:sp>
        <p:nvSpPr>
          <p:cNvPr id="10" name="Shape 6"/>
          <p:cNvSpPr/>
          <p:nvPr/>
        </p:nvSpPr>
        <p:spPr>
          <a:xfrm>
            <a:off x="5715000" y="1062633"/>
            <a:ext cx="285750" cy="285750"/>
          </a:xfrm>
          <a:prstGeom prst="rect">
            <a:avLst/>
          </a:prstGeom>
          <a:solidFill>
            <a:srgbClr val="2563EB"/>
          </a:solidFill>
          <a:ln/>
        </p:spPr>
        <p:txBody>
          <a:bodyPr/>
          <a:lstStyle/>
          <a:p>
            <a:endParaRPr lang="zh-TW" altLang="en-US"/>
          </a:p>
        </p:txBody>
      </p:sp>
      <p:pic>
        <p:nvPicPr>
          <p:cNvPr id="11" name="Image 2" descr="preencoded.png"/>
          <p:cNvPicPr>
            <a:picLocks noChangeAspect="1"/>
          </p:cNvPicPr>
          <p:nvPr/>
        </p:nvPicPr>
        <p:blipFill>
          <a:blip r:embed="rId5"/>
          <a:stretch>
            <a:fillRect/>
          </a:stretch>
        </p:blipFill>
        <p:spPr>
          <a:xfrm>
            <a:off x="5777508" y="1141214"/>
            <a:ext cx="160734" cy="128588"/>
          </a:xfrm>
          <a:prstGeom prst="rect">
            <a:avLst/>
          </a:prstGeom>
        </p:spPr>
      </p:pic>
      <p:sp>
        <p:nvSpPr>
          <p:cNvPr id="12" name="Text 7"/>
          <p:cNvSpPr/>
          <p:nvPr/>
        </p:nvSpPr>
        <p:spPr>
          <a:xfrm>
            <a:off x="6115050" y="1062633"/>
            <a:ext cx="2600325" cy="207169"/>
          </a:xfrm>
          <a:prstGeom prst="rect">
            <a:avLst/>
          </a:prstGeom>
          <a:noFill/>
          <a:ln/>
        </p:spPr>
        <p:txBody>
          <a:bodyPr wrap="square" lIns="0" tIns="0" rIns="0" bIns="0" rtlCol="0" anchor="t">
            <a:spAutoFit/>
          </a:bodyPr>
          <a:lstStyle/>
          <a:p>
            <a:pPr marL="0" indent="0" algn="l">
              <a:buNone/>
            </a:pPr>
            <a:r>
              <a:rPr lang="en-US" sz="1000" b="1" dirty="0">
                <a:solidFill>
                  <a:srgbClr val="0F172A"/>
                </a:solidFill>
                <a:latin typeface="Inter Bold" pitchFamily="34" charset="0"/>
                <a:ea typeface="Inter Bold" pitchFamily="34" charset="-122"/>
                <a:cs typeface="Inter Bold" pitchFamily="34" charset="-120"/>
              </a:rPr>
              <a:t>輸入與參數設定</a:t>
            </a:r>
            <a:endParaRPr lang="en-US" sz="1000" dirty="0"/>
          </a:p>
        </p:txBody>
      </p:sp>
      <p:sp>
        <p:nvSpPr>
          <p:cNvPr id="13" name="Text 8"/>
          <p:cNvSpPr/>
          <p:nvPr/>
        </p:nvSpPr>
        <p:spPr>
          <a:xfrm>
            <a:off x="6115050" y="1298377"/>
            <a:ext cx="2600325" cy="320018"/>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64748B"/>
                </a:solidFill>
                <a:latin typeface="Inter" pitchFamily="34" charset="0"/>
                <a:ea typeface="Inter" pitchFamily="34" charset="-122"/>
                <a:cs typeface="Inter" pitchFamily="34" charset="-120"/>
              </a:rPr>
              <a:t>支援雙人名輸入，並可自由切換 LLM 模型、搜尋深度與搜尋模式。</a:t>
            </a:r>
            <a:endParaRPr lang="en-US" sz="850" dirty="0"/>
          </a:p>
        </p:txBody>
      </p:sp>
      <p:sp>
        <p:nvSpPr>
          <p:cNvPr id="14" name="Shape 9"/>
          <p:cNvSpPr/>
          <p:nvPr/>
        </p:nvSpPr>
        <p:spPr>
          <a:xfrm>
            <a:off x="5715000" y="1789844"/>
            <a:ext cx="285750" cy="285750"/>
          </a:xfrm>
          <a:prstGeom prst="rect">
            <a:avLst/>
          </a:prstGeom>
          <a:solidFill>
            <a:srgbClr val="2563EB"/>
          </a:solidFill>
          <a:ln/>
        </p:spPr>
        <p:txBody>
          <a:bodyPr/>
          <a:lstStyle/>
          <a:p>
            <a:endParaRPr lang="zh-TW" altLang="en-US"/>
          </a:p>
        </p:txBody>
      </p:sp>
      <p:pic>
        <p:nvPicPr>
          <p:cNvPr id="15" name="Image 3" descr="preencoded.png"/>
          <p:cNvPicPr>
            <a:picLocks noChangeAspect="1"/>
          </p:cNvPicPr>
          <p:nvPr/>
        </p:nvPicPr>
        <p:blipFill>
          <a:blip r:embed="rId6"/>
          <a:stretch>
            <a:fillRect/>
          </a:stretch>
        </p:blipFill>
        <p:spPr>
          <a:xfrm>
            <a:off x="5785545" y="1868425"/>
            <a:ext cx="144661" cy="128588"/>
          </a:xfrm>
          <a:prstGeom prst="rect">
            <a:avLst/>
          </a:prstGeom>
        </p:spPr>
      </p:pic>
      <p:sp>
        <p:nvSpPr>
          <p:cNvPr id="16" name="Text 10"/>
          <p:cNvSpPr/>
          <p:nvPr/>
        </p:nvSpPr>
        <p:spPr>
          <a:xfrm>
            <a:off x="6115050" y="1789844"/>
            <a:ext cx="2600325" cy="207169"/>
          </a:xfrm>
          <a:prstGeom prst="rect">
            <a:avLst/>
          </a:prstGeom>
          <a:noFill/>
          <a:ln/>
        </p:spPr>
        <p:txBody>
          <a:bodyPr wrap="square" lIns="0" tIns="0" rIns="0" bIns="0" rtlCol="0" anchor="t">
            <a:spAutoFit/>
          </a:bodyPr>
          <a:lstStyle/>
          <a:p>
            <a:pPr marL="0" indent="0" algn="l">
              <a:buNone/>
            </a:pPr>
            <a:r>
              <a:rPr lang="en-US" sz="1000" b="1" dirty="0">
                <a:solidFill>
                  <a:srgbClr val="0F172A"/>
                </a:solidFill>
                <a:latin typeface="Inter Bold" pitchFamily="34" charset="0"/>
                <a:ea typeface="Inter Bold" pitchFamily="34" charset="-122"/>
                <a:cs typeface="Inter Bold" pitchFamily="34" charset="-120"/>
              </a:rPr>
              <a:t>互動式視覺化</a:t>
            </a:r>
            <a:endParaRPr lang="en-US" sz="1000" dirty="0"/>
          </a:p>
        </p:txBody>
      </p:sp>
      <p:sp>
        <p:nvSpPr>
          <p:cNvPr id="17" name="Text 11"/>
          <p:cNvSpPr/>
          <p:nvPr/>
        </p:nvSpPr>
        <p:spPr>
          <a:xfrm>
            <a:off x="6115050" y="2025588"/>
            <a:ext cx="2600325" cy="320018"/>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64748B"/>
                </a:solidFill>
                <a:latin typeface="Inter" pitchFamily="34" charset="0"/>
                <a:ea typeface="Inter" pitchFamily="34" charset="-122"/>
                <a:cs typeface="Inter" pitchFamily="34" charset="-120"/>
              </a:rPr>
              <a:t>利用 Vis.js 呈現動態網路圖，清晰展示人物間的最短關係路徑。</a:t>
            </a:r>
            <a:endParaRPr lang="en-US" sz="850" dirty="0"/>
          </a:p>
        </p:txBody>
      </p:sp>
      <p:sp>
        <p:nvSpPr>
          <p:cNvPr id="18" name="Shape 12"/>
          <p:cNvSpPr/>
          <p:nvPr/>
        </p:nvSpPr>
        <p:spPr>
          <a:xfrm>
            <a:off x="5715000" y="2517056"/>
            <a:ext cx="285750" cy="285750"/>
          </a:xfrm>
          <a:prstGeom prst="rect">
            <a:avLst/>
          </a:prstGeom>
          <a:solidFill>
            <a:srgbClr val="2563EB"/>
          </a:solidFill>
          <a:ln/>
        </p:spPr>
        <p:txBody>
          <a:bodyPr/>
          <a:lstStyle/>
          <a:p>
            <a:endParaRPr lang="zh-TW" altLang="en-US"/>
          </a:p>
        </p:txBody>
      </p:sp>
      <p:pic>
        <p:nvPicPr>
          <p:cNvPr id="19" name="Image 4" descr="preencoded.png"/>
          <p:cNvPicPr>
            <a:picLocks noChangeAspect="1"/>
          </p:cNvPicPr>
          <p:nvPr/>
        </p:nvPicPr>
        <p:blipFill>
          <a:blip r:embed="rId7"/>
          <a:stretch>
            <a:fillRect/>
          </a:stretch>
        </p:blipFill>
        <p:spPr>
          <a:xfrm>
            <a:off x="5809655" y="2595637"/>
            <a:ext cx="96441" cy="128588"/>
          </a:xfrm>
          <a:prstGeom prst="rect">
            <a:avLst/>
          </a:prstGeom>
        </p:spPr>
      </p:pic>
      <p:sp>
        <p:nvSpPr>
          <p:cNvPr id="20" name="Text 13"/>
          <p:cNvSpPr/>
          <p:nvPr/>
        </p:nvSpPr>
        <p:spPr>
          <a:xfrm>
            <a:off x="6115050" y="2517056"/>
            <a:ext cx="2600325" cy="207169"/>
          </a:xfrm>
          <a:prstGeom prst="rect">
            <a:avLst/>
          </a:prstGeom>
          <a:noFill/>
          <a:ln/>
        </p:spPr>
        <p:txBody>
          <a:bodyPr wrap="square" lIns="0" tIns="0" rIns="0" bIns="0" rtlCol="0" anchor="t">
            <a:spAutoFit/>
          </a:bodyPr>
          <a:lstStyle/>
          <a:p>
            <a:pPr marL="0" indent="0" algn="l">
              <a:buNone/>
            </a:pPr>
            <a:r>
              <a:rPr lang="en-US" sz="1000" b="1" dirty="0">
                <a:solidFill>
                  <a:srgbClr val="0F172A"/>
                </a:solidFill>
                <a:latin typeface="Inter Bold" pitchFamily="34" charset="0"/>
                <a:ea typeface="Inter Bold" pitchFamily="34" charset="-122"/>
                <a:cs typeface="Inter Bold" pitchFamily="34" charset="-120"/>
              </a:rPr>
              <a:t>證據與評分展示</a:t>
            </a:r>
            <a:endParaRPr lang="en-US" sz="1000" dirty="0"/>
          </a:p>
        </p:txBody>
      </p:sp>
      <p:sp>
        <p:nvSpPr>
          <p:cNvPr id="21" name="Text 14"/>
          <p:cNvSpPr/>
          <p:nvPr/>
        </p:nvSpPr>
        <p:spPr>
          <a:xfrm>
            <a:off x="6115050" y="2752799"/>
            <a:ext cx="2600325" cy="320018"/>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64748B"/>
                </a:solidFill>
                <a:latin typeface="Inter" pitchFamily="34" charset="0"/>
                <a:ea typeface="Inter" pitchFamily="34" charset="-122"/>
                <a:cs typeface="Inter" pitchFamily="34" charset="-120"/>
              </a:rPr>
              <a:t>點擊節點或邊即可即時查看支持證據文本與 Reliability Score。</a:t>
            </a:r>
            <a:endParaRPr lang="en-US" sz="850" dirty="0"/>
          </a:p>
        </p:txBody>
      </p:sp>
      <p:sp>
        <p:nvSpPr>
          <p:cNvPr id="22" name="Shape 15"/>
          <p:cNvSpPr/>
          <p:nvPr/>
        </p:nvSpPr>
        <p:spPr>
          <a:xfrm>
            <a:off x="5715000" y="3244267"/>
            <a:ext cx="285750" cy="285750"/>
          </a:xfrm>
          <a:prstGeom prst="rect">
            <a:avLst/>
          </a:prstGeom>
          <a:solidFill>
            <a:srgbClr val="2563EB"/>
          </a:solidFill>
          <a:ln/>
        </p:spPr>
        <p:txBody>
          <a:bodyPr/>
          <a:lstStyle/>
          <a:p>
            <a:endParaRPr lang="zh-TW" altLang="en-US"/>
          </a:p>
        </p:txBody>
      </p:sp>
      <p:pic>
        <p:nvPicPr>
          <p:cNvPr id="23" name="Image 5" descr="preencoded.png"/>
          <p:cNvPicPr>
            <a:picLocks noChangeAspect="1"/>
          </p:cNvPicPr>
          <p:nvPr/>
        </p:nvPicPr>
        <p:blipFill>
          <a:blip r:embed="rId8"/>
          <a:stretch>
            <a:fillRect/>
          </a:stretch>
        </p:blipFill>
        <p:spPr>
          <a:xfrm>
            <a:off x="5793581" y="3322848"/>
            <a:ext cx="128588" cy="128588"/>
          </a:xfrm>
          <a:prstGeom prst="rect">
            <a:avLst/>
          </a:prstGeom>
        </p:spPr>
      </p:pic>
      <p:sp>
        <p:nvSpPr>
          <p:cNvPr id="24" name="Text 16"/>
          <p:cNvSpPr/>
          <p:nvPr/>
        </p:nvSpPr>
        <p:spPr>
          <a:xfrm>
            <a:off x="6115050" y="3244267"/>
            <a:ext cx="2600325" cy="207169"/>
          </a:xfrm>
          <a:prstGeom prst="rect">
            <a:avLst/>
          </a:prstGeom>
          <a:noFill/>
          <a:ln/>
        </p:spPr>
        <p:txBody>
          <a:bodyPr wrap="square" lIns="0" tIns="0" rIns="0" bIns="0" rtlCol="0" anchor="t">
            <a:spAutoFit/>
          </a:bodyPr>
          <a:lstStyle/>
          <a:p>
            <a:pPr marL="0" indent="0" algn="l">
              <a:buNone/>
            </a:pPr>
            <a:r>
              <a:rPr lang="en-US" sz="1000" b="1" dirty="0">
                <a:solidFill>
                  <a:srgbClr val="0F172A"/>
                </a:solidFill>
                <a:latin typeface="Inter Bold" pitchFamily="34" charset="0"/>
                <a:ea typeface="Inter Bold" pitchFamily="34" charset="-122"/>
                <a:cs typeface="Inter Bold" pitchFamily="34" charset="-120"/>
              </a:rPr>
              <a:t>即時推理反饋</a:t>
            </a:r>
            <a:endParaRPr lang="en-US" sz="1000" dirty="0"/>
          </a:p>
        </p:txBody>
      </p:sp>
      <p:sp>
        <p:nvSpPr>
          <p:cNvPr id="25" name="Text 17"/>
          <p:cNvSpPr/>
          <p:nvPr/>
        </p:nvSpPr>
        <p:spPr>
          <a:xfrm>
            <a:off x="6115050" y="3480011"/>
            <a:ext cx="2600325" cy="320018"/>
          </a:xfrm>
          <a:prstGeom prst="rect">
            <a:avLst/>
          </a:prstGeom>
          <a:noFill/>
          <a:ln/>
        </p:spPr>
        <p:txBody>
          <a:bodyPr wrap="square" lIns="0" tIns="0" rIns="0" bIns="0" rtlCol="0" anchor="t">
            <a:spAutoFit/>
          </a:bodyPr>
          <a:lstStyle/>
          <a:p>
            <a:pPr marL="0" indent="0" algn="l">
              <a:lnSpc>
                <a:spcPct val="112000"/>
              </a:lnSpc>
              <a:buNone/>
            </a:pPr>
            <a:r>
              <a:rPr lang="en-US" sz="850" dirty="0">
                <a:solidFill>
                  <a:srgbClr val="64748B"/>
                </a:solidFill>
                <a:latin typeface="Inter" pitchFamily="34" charset="0"/>
                <a:ea typeface="Inter" pitchFamily="34" charset="-122"/>
                <a:cs typeface="Inter" pitchFamily="34" charset="-120"/>
              </a:rPr>
              <a:t>展示 Gemini 2.5 Pro 提取實體與推理橋接節點的動態過程。</a:t>
            </a:r>
            <a:endParaRPr lang="en-US" sz="850" dirty="0"/>
          </a:p>
        </p:txBody>
      </p:sp>
      <p:pic>
        <p:nvPicPr>
          <p:cNvPr id="27" name="圖片 26">
            <a:extLst>
              <a:ext uri="{FF2B5EF4-FFF2-40B4-BE49-F238E27FC236}">
                <a16:creationId xmlns:a16="http://schemas.microsoft.com/office/drawing/2014/main" id="{4F28974F-049E-78BB-87FD-B096A297E92E}"/>
              </a:ext>
            </a:extLst>
          </p:cNvPr>
          <p:cNvPicPr>
            <a:picLocks noChangeAspect="1"/>
          </p:cNvPicPr>
          <p:nvPr/>
        </p:nvPicPr>
        <p:blipFill>
          <a:blip r:embed="rId9"/>
          <a:stretch>
            <a:fillRect/>
          </a:stretch>
        </p:blipFill>
        <p:spPr>
          <a:xfrm>
            <a:off x="1767185" y="1181934"/>
            <a:ext cx="2600325" cy="39244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428625" y="428625"/>
            <a:ext cx="4522440" cy="348258"/>
          </a:xfrm>
          <a:prstGeom prst="rect">
            <a:avLst/>
          </a:prstGeom>
          <a:noFill/>
          <a:ln/>
        </p:spPr>
        <p:txBody>
          <a:bodyPr wrap="square" lIns="0" tIns="0" rIns="0" bIns="68072" rtlCol="0" anchor="t">
            <a:spAutoFit/>
          </a:bodyPr>
          <a:lstStyle/>
          <a:p>
            <a:pPr marL="0" indent="0" algn="l">
              <a:buNone/>
            </a:pPr>
            <a:r>
              <a:rPr lang="en-US" sz="1600" b="1" dirty="0">
                <a:solidFill>
                  <a:srgbClr val="0F172A"/>
                </a:solidFill>
                <a:latin typeface="Inter Bold" pitchFamily="34" charset="0"/>
                <a:ea typeface="Inter Bold" pitchFamily="34" charset="-122"/>
                <a:cs typeface="Inter Bold" pitchFamily="34" charset="-120"/>
              </a:rPr>
              <a:t>Benchmark Setup: Evaluation Framework</a:t>
            </a:r>
            <a:endParaRPr lang="en-US" sz="1600" dirty="0"/>
          </a:p>
        </p:txBody>
      </p:sp>
      <p:sp>
        <p:nvSpPr>
          <p:cNvPr id="4" name="Shape 1"/>
          <p:cNvSpPr/>
          <p:nvPr/>
        </p:nvSpPr>
        <p:spPr>
          <a:xfrm>
            <a:off x="428625" y="1062633"/>
            <a:ext cx="8286750" cy="857250"/>
          </a:xfrm>
          <a:prstGeom prst="rect">
            <a:avLst/>
          </a:prstGeom>
          <a:solidFill>
            <a:srgbClr val="EFF6FF"/>
          </a:solidFill>
          <a:ln/>
        </p:spPr>
        <p:txBody>
          <a:bodyPr/>
          <a:lstStyle/>
          <a:p>
            <a:endParaRPr lang="zh-TW" altLang="en-US"/>
          </a:p>
        </p:txBody>
      </p:sp>
      <p:sp>
        <p:nvSpPr>
          <p:cNvPr id="5" name="Shape 2"/>
          <p:cNvSpPr/>
          <p:nvPr/>
        </p:nvSpPr>
        <p:spPr>
          <a:xfrm>
            <a:off x="428625" y="1062633"/>
            <a:ext cx="42863" cy="857250"/>
          </a:xfrm>
          <a:prstGeom prst="rect">
            <a:avLst/>
          </a:prstGeom>
          <a:solidFill>
            <a:srgbClr val="2563EB"/>
          </a:solidFill>
          <a:ln/>
        </p:spPr>
        <p:txBody>
          <a:bodyPr/>
          <a:lstStyle/>
          <a:p>
            <a:endParaRPr lang="zh-TW" altLang="en-US"/>
          </a:p>
        </p:txBody>
      </p:sp>
      <p:sp>
        <p:nvSpPr>
          <p:cNvPr id="6" name="Text 3"/>
          <p:cNvSpPr/>
          <p:nvPr/>
        </p:nvSpPr>
        <p:spPr>
          <a:xfrm>
            <a:off x="714375" y="1276945"/>
            <a:ext cx="7715250" cy="248245"/>
          </a:xfrm>
          <a:prstGeom prst="rect">
            <a:avLst/>
          </a:prstGeom>
          <a:noFill/>
          <a:ln/>
        </p:spPr>
        <p:txBody>
          <a:bodyPr wrap="square" lIns="0" tIns="0" rIns="0" bIns="0" rtlCol="0" anchor="t">
            <a:spAutoFit/>
          </a:bodyPr>
          <a:lstStyle/>
          <a:p>
            <a:pPr marL="0" indent="0" algn="l">
              <a:buNone/>
            </a:pPr>
            <a:r>
              <a:rPr lang="en-US" sz="1200" b="1" dirty="0">
                <a:solidFill>
                  <a:srgbClr val="1E40AF"/>
                </a:solidFill>
                <a:latin typeface="Inter Bold" pitchFamily="34" charset="0"/>
                <a:ea typeface="Inter Bold" pitchFamily="34" charset="-122"/>
                <a:cs typeface="Inter Bold" pitchFamily="34" charset="-120"/>
              </a:rPr>
              <a:t>評估目標 (Evaluation Goals)</a:t>
            </a:r>
            <a:endParaRPr lang="en-US" sz="1200" dirty="0"/>
          </a:p>
        </p:txBody>
      </p:sp>
      <p:sp>
        <p:nvSpPr>
          <p:cNvPr id="7" name="Text 4"/>
          <p:cNvSpPr/>
          <p:nvPr/>
        </p:nvSpPr>
        <p:spPr>
          <a:xfrm>
            <a:off x="714375" y="1596628"/>
            <a:ext cx="7715250" cy="187523"/>
          </a:xfrm>
          <a:prstGeom prst="rect">
            <a:avLst/>
          </a:prstGeom>
          <a:noFill/>
          <a:ln/>
        </p:spPr>
        <p:txBody>
          <a:bodyPr wrap="square" lIns="0" tIns="0" rIns="0" bIns="0" rtlCol="0" anchor="t">
            <a:spAutoFit/>
          </a:bodyPr>
          <a:lstStyle/>
          <a:p>
            <a:pPr marL="0" indent="0" algn="l">
              <a:buNone/>
            </a:pPr>
            <a:r>
              <a:rPr lang="en-US" sz="950" dirty="0">
                <a:solidFill>
                  <a:srgbClr val="1E3A8A"/>
                </a:solidFill>
                <a:latin typeface="Inter" pitchFamily="34" charset="0"/>
                <a:ea typeface="Inter" pitchFamily="34" charset="-122"/>
                <a:cs typeface="Inter" pitchFamily="34" charset="-120"/>
              </a:rPr>
              <a:t>驗證系統在開放世界關係發現中的有效性，並比較不同搜尋演算法與知識圖譜嵌入方法在路徑預測與圖譜建構上的性能表現。</a:t>
            </a:r>
            <a:endParaRPr lang="en-US" sz="950" dirty="0"/>
          </a:p>
        </p:txBody>
      </p:sp>
      <p:sp>
        <p:nvSpPr>
          <p:cNvPr id="8" name="Shape 5"/>
          <p:cNvSpPr/>
          <p:nvPr/>
        </p:nvSpPr>
        <p:spPr>
          <a:xfrm>
            <a:off x="428625" y="2205633"/>
            <a:ext cx="4000500" cy="2143125"/>
          </a:xfrm>
          <a:prstGeom prst="rect">
            <a:avLst/>
          </a:prstGeom>
          <a:solidFill>
            <a:srgbClr val="FFFFFF"/>
          </a:solidFill>
          <a:ln/>
        </p:spPr>
        <p:txBody>
          <a:bodyPr/>
          <a:lstStyle/>
          <a:p>
            <a:endParaRPr lang="zh-TW" altLang="en-US"/>
          </a:p>
        </p:txBody>
      </p:sp>
      <p:sp>
        <p:nvSpPr>
          <p:cNvPr id="9" name="Shape 6"/>
          <p:cNvSpPr/>
          <p:nvPr/>
        </p:nvSpPr>
        <p:spPr>
          <a:xfrm>
            <a:off x="428625" y="2205633"/>
            <a:ext cx="4000500" cy="28575"/>
          </a:xfrm>
          <a:prstGeom prst="rect">
            <a:avLst/>
          </a:prstGeom>
          <a:solidFill>
            <a:srgbClr val="64748B"/>
          </a:solidFill>
          <a:ln/>
        </p:spPr>
        <p:txBody>
          <a:bodyPr/>
          <a:lstStyle/>
          <a:p>
            <a:endParaRPr lang="zh-TW" altLang="en-US"/>
          </a:p>
        </p:txBody>
      </p:sp>
      <p:pic>
        <p:nvPicPr>
          <p:cNvPr id="10" name="Image 1" descr="preencoded.png"/>
          <p:cNvPicPr>
            <a:picLocks noChangeAspect="1"/>
          </p:cNvPicPr>
          <p:nvPr/>
        </p:nvPicPr>
        <p:blipFill>
          <a:blip r:embed="rId4"/>
          <a:stretch>
            <a:fillRect/>
          </a:stretch>
        </p:blipFill>
        <p:spPr>
          <a:xfrm>
            <a:off x="642938" y="2454771"/>
            <a:ext cx="157163" cy="157163"/>
          </a:xfrm>
          <a:prstGeom prst="rect">
            <a:avLst/>
          </a:prstGeom>
        </p:spPr>
      </p:pic>
      <p:sp>
        <p:nvSpPr>
          <p:cNvPr id="11" name="Text 7"/>
          <p:cNvSpPr/>
          <p:nvPr/>
        </p:nvSpPr>
        <p:spPr>
          <a:xfrm>
            <a:off x="885825" y="2419945"/>
            <a:ext cx="1100138" cy="226814"/>
          </a:xfrm>
          <a:prstGeom prst="rect">
            <a:avLst/>
          </a:prstGeom>
          <a:noFill/>
          <a:ln/>
        </p:spPr>
        <p:txBody>
          <a:bodyPr wrap="non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路徑搜尋演算法</a:t>
            </a:r>
            <a:endParaRPr lang="en-US" sz="1100" dirty="0"/>
          </a:p>
        </p:txBody>
      </p:sp>
      <p:sp>
        <p:nvSpPr>
          <p:cNvPr id="12" name="Shape 8"/>
          <p:cNvSpPr/>
          <p:nvPr/>
        </p:nvSpPr>
        <p:spPr>
          <a:xfrm>
            <a:off x="642938" y="2882503"/>
            <a:ext cx="857250" cy="173236"/>
          </a:xfrm>
          <a:prstGeom prst="rect">
            <a:avLst/>
          </a:prstGeom>
          <a:solidFill>
            <a:srgbClr val="F1F5F9"/>
          </a:solidFill>
          <a:ln/>
        </p:spPr>
        <p:txBody>
          <a:bodyPr/>
          <a:lstStyle/>
          <a:p>
            <a:endParaRPr lang="zh-TW" altLang="en-US"/>
          </a:p>
        </p:txBody>
      </p:sp>
      <p:sp>
        <p:nvSpPr>
          <p:cNvPr id="13" name="Text 9"/>
          <p:cNvSpPr/>
          <p:nvPr/>
        </p:nvSpPr>
        <p:spPr>
          <a:xfrm>
            <a:off x="642938" y="2882503"/>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BFS</a:t>
            </a:r>
            <a:endParaRPr lang="en-US" sz="700" dirty="0"/>
          </a:p>
        </p:txBody>
      </p:sp>
      <p:sp>
        <p:nvSpPr>
          <p:cNvPr id="14" name="Text 10"/>
          <p:cNvSpPr/>
          <p:nvPr/>
        </p:nvSpPr>
        <p:spPr>
          <a:xfrm>
            <a:off x="1607344" y="2875359"/>
            <a:ext cx="2079194" cy="146194"/>
          </a:xfrm>
          <a:prstGeom prst="rect">
            <a:avLst/>
          </a:prstGeom>
          <a:noFill/>
          <a:ln/>
        </p:spPr>
        <p:txBody>
          <a:bodyPr wrap="square" lIns="0" tIns="0" rIns="0" bIns="0" rtlCol="0" anchor="t">
            <a:spAutoFit/>
          </a:bodyPr>
          <a:lstStyle/>
          <a:p>
            <a:pPr marL="0" indent="0" algn="l">
              <a:buNone/>
            </a:pPr>
            <a:endParaRPr lang="en-US" sz="950" dirty="0"/>
          </a:p>
        </p:txBody>
      </p:sp>
      <p:sp>
        <p:nvSpPr>
          <p:cNvPr id="15" name="Shape 11"/>
          <p:cNvSpPr/>
          <p:nvPr/>
        </p:nvSpPr>
        <p:spPr>
          <a:xfrm>
            <a:off x="642938" y="3162895"/>
            <a:ext cx="857250" cy="173236"/>
          </a:xfrm>
          <a:prstGeom prst="rect">
            <a:avLst/>
          </a:prstGeom>
          <a:solidFill>
            <a:srgbClr val="F1F5F9"/>
          </a:solidFill>
          <a:ln/>
        </p:spPr>
        <p:txBody>
          <a:bodyPr/>
          <a:lstStyle/>
          <a:p>
            <a:endParaRPr lang="zh-TW" altLang="en-US"/>
          </a:p>
        </p:txBody>
      </p:sp>
      <p:sp>
        <p:nvSpPr>
          <p:cNvPr id="16" name="Text 12"/>
          <p:cNvSpPr/>
          <p:nvPr/>
        </p:nvSpPr>
        <p:spPr>
          <a:xfrm>
            <a:off x="642938" y="3162895"/>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Bi-BFS</a:t>
            </a:r>
            <a:endParaRPr lang="en-US" sz="700" dirty="0"/>
          </a:p>
        </p:txBody>
      </p:sp>
      <p:sp>
        <p:nvSpPr>
          <p:cNvPr id="17" name="Text 13"/>
          <p:cNvSpPr/>
          <p:nvPr/>
        </p:nvSpPr>
        <p:spPr>
          <a:xfrm>
            <a:off x="1607344" y="3155752"/>
            <a:ext cx="2136344" cy="146194"/>
          </a:xfrm>
          <a:prstGeom prst="rect">
            <a:avLst/>
          </a:prstGeom>
          <a:noFill/>
          <a:ln/>
        </p:spPr>
        <p:txBody>
          <a:bodyPr wrap="square" lIns="0" tIns="0" rIns="0" bIns="0" rtlCol="0" anchor="t">
            <a:spAutoFit/>
          </a:bodyPr>
          <a:lstStyle/>
          <a:p>
            <a:pPr marL="0" indent="0" algn="l">
              <a:buNone/>
            </a:pPr>
            <a:endParaRPr lang="en-US" sz="950" dirty="0"/>
          </a:p>
        </p:txBody>
      </p:sp>
      <p:sp>
        <p:nvSpPr>
          <p:cNvPr id="18" name="Shape 14"/>
          <p:cNvSpPr/>
          <p:nvPr/>
        </p:nvSpPr>
        <p:spPr>
          <a:xfrm>
            <a:off x="642938" y="3443288"/>
            <a:ext cx="857250" cy="173236"/>
          </a:xfrm>
          <a:prstGeom prst="rect">
            <a:avLst/>
          </a:prstGeom>
          <a:solidFill>
            <a:srgbClr val="F1F5F9"/>
          </a:solidFill>
          <a:ln/>
        </p:spPr>
        <p:txBody>
          <a:bodyPr/>
          <a:lstStyle/>
          <a:p>
            <a:endParaRPr lang="zh-TW" altLang="en-US"/>
          </a:p>
        </p:txBody>
      </p:sp>
      <p:sp>
        <p:nvSpPr>
          <p:cNvPr id="19" name="Text 15"/>
          <p:cNvSpPr/>
          <p:nvPr/>
        </p:nvSpPr>
        <p:spPr>
          <a:xfrm>
            <a:off x="642938" y="3443288"/>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Dijkstra</a:t>
            </a:r>
            <a:endParaRPr lang="en-US" sz="700" dirty="0"/>
          </a:p>
        </p:txBody>
      </p:sp>
      <p:sp>
        <p:nvSpPr>
          <p:cNvPr id="20" name="Text 16"/>
          <p:cNvSpPr/>
          <p:nvPr/>
        </p:nvSpPr>
        <p:spPr>
          <a:xfrm>
            <a:off x="1607344" y="3436144"/>
            <a:ext cx="1921613" cy="146194"/>
          </a:xfrm>
          <a:prstGeom prst="rect">
            <a:avLst/>
          </a:prstGeom>
          <a:noFill/>
          <a:ln/>
        </p:spPr>
        <p:txBody>
          <a:bodyPr wrap="square" lIns="0" tIns="0" rIns="0" bIns="0" rtlCol="0" anchor="t">
            <a:spAutoFit/>
          </a:bodyPr>
          <a:lstStyle/>
          <a:p>
            <a:pPr marL="0" indent="0" algn="l">
              <a:buNone/>
            </a:pPr>
            <a:endParaRPr lang="en-US" sz="950" dirty="0"/>
          </a:p>
        </p:txBody>
      </p:sp>
      <p:sp>
        <p:nvSpPr>
          <p:cNvPr id="21" name="Shape 17"/>
          <p:cNvSpPr/>
          <p:nvPr/>
        </p:nvSpPr>
        <p:spPr>
          <a:xfrm>
            <a:off x="642938" y="3723680"/>
            <a:ext cx="857250" cy="173236"/>
          </a:xfrm>
          <a:prstGeom prst="rect">
            <a:avLst/>
          </a:prstGeom>
          <a:solidFill>
            <a:srgbClr val="F1F5F9"/>
          </a:solidFill>
          <a:ln/>
        </p:spPr>
        <p:txBody>
          <a:bodyPr/>
          <a:lstStyle/>
          <a:p>
            <a:endParaRPr lang="zh-TW" altLang="en-US"/>
          </a:p>
        </p:txBody>
      </p:sp>
      <p:sp>
        <p:nvSpPr>
          <p:cNvPr id="22" name="Text 18"/>
          <p:cNvSpPr/>
          <p:nvPr/>
        </p:nvSpPr>
        <p:spPr>
          <a:xfrm>
            <a:off x="642938" y="3723680"/>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A* Search</a:t>
            </a:r>
            <a:endParaRPr lang="en-US" sz="700" dirty="0"/>
          </a:p>
        </p:txBody>
      </p:sp>
      <p:sp>
        <p:nvSpPr>
          <p:cNvPr id="23" name="Text 19"/>
          <p:cNvSpPr/>
          <p:nvPr/>
        </p:nvSpPr>
        <p:spPr>
          <a:xfrm>
            <a:off x="1607344" y="3716536"/>
            <a:ext cx="2093398" cy="146194"/>
          </a:xfrm>
          <a:prstGeom prst="rect">
            <a:avLst/>
          </a:prstGeom>
          <a:noFill/>
          <a:ln/>
        </p:spPr>
        <p:txBody>
          <a:bodyPr wrap="square" lIns="0" tIns="0" rIns="0" bIns="0" rtlCol="0" anchor="t">
            <a:spAutoFit/>
          </a:bodyPr>
          <a:lstStyle/>
          <a:p>
            <a:pPr marL="0" indent="0" algn="l">
              <a:buNone/>
            </a:pPr>
            <a:endParaRPr lang="en-US" sz="950" dirty="0"/>
          </a:p>
        </p:txBody>
      </p:sp>
      <p:sp>
        <p:nvSpPr>
          <p:cNvPr id="24" name="Shape 20"/>
          <p:cNvSpPr/>
          <p:nvPr/>
        </p:nvSpPr>
        <p:spPr>
          <a:xfrm>
            <a:off x="4714875" y="2205633"/>
            <a:ext cx="4000500" cy="2143125"/>
          </a:xfrm>
          <a:prstGeom prst="rect">
            <a:avLst/>
          </a:prstGeom>
          <a:solidFill>
            <a:srgbClr val="FFFFFF"/>
          </a:solidFill>
          <a:ln/>
        </p:spPr>
        <p:txBody>
          <a:bodyPr/>
          <a:lstStyle/>
          <a:p>
            <a:endParaRPr lang="zh-TW" altLang="en-US"/>
          </a:p>
        </p:txBody>
      </p:sp>
      <p:sp>
        <p:nvSpPr>
          <p:cNvPr id="25" name="Shape 21"/>
          <p:cNvSpPr/>
          <p:nvPr/>
        </p:nvSpPr>
        <p:spPr>
          <a:xfrm>
            <a:off x="4714875" y="2205633"/>
            <a:ext cx="4000500" cy="28575"/>
          </a:xfrm>
          <a:prstGeom prst="rect">
            <a:avLst/>
          </a:prstGeom>
          <a:solidFill>
            <a:srgbClr val="64748B"/>
          </a:solidFill>
          <a:ln/>
        </p:spPr>
        <p:txBody>
          <a:bodyPr/>
          <a:lstStyle/>
          <a:p>
            <a:endParaRPr lang="zh-TW" altLang="en-US"/>
          </a:p>
        </p:txBody>
      </p:sp>
      <p:pic>
        <p:nvPicPr>
          <p:cNvPr id="26" name="Image 2" descr="preencoded.png"/>
          <p:cNvPicPr>
            <a:picLocks noChangeAspect="1"/>
          </p:cNvPicPr>
          <p:nvPr/>
        </p:nvPicPr>
        <p:blipFill>
          <a:blip r:embed="rId5"/>
          <a:stretch>
            <a:fillRect/>
          </a:stretch>
        </p:blipFill>
        <p:spPr>
          <a:xfrm>
            <a:off x="4929188" y="2454771"/>
            <a:ext cx="176808" cy="157163"/>
          </a:xfrm>
          <a:prstGeom prst="rect">
            <a:avLst/>
          </a:prstGeom>
        </p:spPr>
      </p:pic>
      <p:sp>
        <p:nvSpPr>
          <p:cNvPr id="27" name="Text 22"/>
          <p:cNvSpPr/>
          <p:nvPr/>
        </p:nvSpPr>
        <p:spPr>
          <a:xfrm>
            <a:off x="5191720" y="2419945"/>
            <a:ext cx="1257300" cy="226814"/>
          </a:xfrm>
          <a:prstGeom prst="rect">
            <a:avLst/>
          </a:prstGeom>
          <a:noFill/>
          <a:ln/>
        </p:spPr>
        <p:txBody>
          <a:bodyPr wrap="none" lIns="0" tIns="0" rIns="0" bIns="0" rtlCol="0" anchor="t">
            <a:spAutoFit/>
          </a:bodyPr>
          <a:lstStyle/>
          <a:p>
            <a:pPr marL="0" indent="0" algn="l">
              <a:buNone/>
            </a:pPr>
            <a:r>
              <a:rPr lang="en-US" sz="1100" b="1" dirty="0">
                <a:solidFill>
                  <a:srgbClr val="0F172A"/>
                </a:solidFill>
                <a:latin typeface="Inter Bold" pitchFamily="34" charset="0"/>
                <a:ea typeface="Inter Bold" pitchFamily="34" charset="-122"/>
                <a:cs typeface="Inter Bold" pitchFamily="34" charset="-120"/>
              </a:rPr>
              <a:t>知識圖譜嵌入方法</a:t>
            </a:r>
            <a:endParaRPr lang="en-US" sz="1100" dirty="0"/>
          </a:p>
        </p:txBody>
      </p:sp>
      <p:sp>
        <p:nvSpPr>
          <p:cNvPr id="28" name="Shape 23"/>
          <p:cNvSpPr/>
          <p:nvPr/>
        </p:nvSpPr>
        <p:spPr>
          <a:xfrm>
            <a:off x="4929188" y="2882503"/>
            <a:ext cx="857250" cy="173236"/>
          </a:xfrm>
          <a:prstGeom prst="rect">
            <a:avLst/>
          </a:prstGeom>
          <a:solidFill>
            <a:srgbClr val="F1F5F9"/>
          </a:solidFill>
          <a:ln/>
        </p:spPr>
        <p:txBody>
          <a:bodyPr/>
          <a:lstStyle/>
          <a:p>
            <a:endParaRPr lang="zh-TW" altLang="en-US"/>
          </a:p>
        </p:txBody>
      </p:sp>
      <p:sp>
        <p:nvSpPr>
          <p:cNvPr id="29" name="Text 24"/>
          <p:cNvSpPr/>
          <p:nvPr/>
        </p:nvSpPr>
        <p:spPr>
          <a:xfrm>
            <a:off x="4929188" y="2882503"/>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TransE</a:t>
            </a:r>
            <a:endParaRPr lang="en-US" sz="700" dirty="0"/>
          </a:p>
        </p:txBody>
      </p:sp>
      <p:sp>
        <p:nvSpPr>
          <p:cNvPr id="30" name="Text 25"/>
          <p:cNvSpPr/>
          <p:nvPr/>
        </p:nvSpPr>
        <p:spPr>
          <a:xfrm>
            <a:off x="5893594" y="2875359"/>
            <a:ext cx="2303162" cy="146194"/>
          </a:xfrm>
          <a:prstGeom prst="rect">
            <a:avLst/>
          </a:prstGeom>
          <a:noFill/>
          <a:ln/>
        </p:spPr>
        <p:txBody>
          <a:bodyPr wrap="square" lIns="0" tIns="0" rIns="0" bIns="0" rtlCol="0" anchor="t">
            <a:spAutoFit/>
          </a:bodyPr>
          <a:lstStyle/>
          <a:p>
            <a:pPr marL="0" indent="0" algn="l">
              <a:buNone/>
            </a:pPr>
            <a:endParaRPr lang="en-US" sz="950" dirty="0"/>
          </a:p>
        </p:txBody>
      </p:sp>
      <p:sp>
        <p:nvSpPr>
          <p:cNvPr id="31" name="Shape 26"/>
          <p:cNvSpPr/>
          <p:nvPr/>
        </p:nvSpPr>
        <p:spPr>
          <a:xfrm>
            <a:off x="4929188" y="3162895"/>
            <a:ext cx="857250" cy="173236"/>
          </a:xfrm>
          <a:prstGeom prst="rect">
            <a:avLst/>
          </a:prstGeom>
          <a:solidFill>
            <a:srgbClr val="F1F5F9"/>
          </a:solidFill>
          <a:ln/>
        </p:spPr>
        <p:txBody>
          <a:bodyPr/>
          <a:lstStyle/>
          <a:p>
            <a:endParaRPr lang="zh-TW" altLang="en-US"/>
          </a:p>
        </p:txBody>
      </p:sp>
      <p:sp>
        <p:nvSpPr>
          <p:cNvPr id="32" name="Text 27"/>
          <p:cNvSpPr/>
          <p:nvPr/>
        </p:nvSpPr>
        <p:spPr>
          <a:xfrm>
            <a:off x="4929188" y="3162895"/>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RotatE</a:t>
            </a:r>
            <a:endParaRPr lang="en-US" sz="700" dirty="0"/>
          </a:p>
        </p:txBody>
      </p:sp>
      <p:sp>
        <p:nvSpPr>
          <p:cNvPr id="33" name="Text 28"/>
          <p:cNvSpPr/>
          <p:nvPr/>
        </p:nvSpPr>
        <p:spPr>
          <a:xfrm>
            <a:off x="5893594" y="3155752"/>
            <a:ext cx="2150771" cy="146194"/>
          </a:xfrm>
          <a:prstGeom prst="rect">
            <a:avLst/>
          </a:prstGeom>
          <a:noFill/>
          <a:ln/>
        </p:spPr>
        <p:txBody>
          <a:bodyPr wrap="square" lIns="0" tIns="0" rIns="0" bIns="0" rtlCol="0" anchor="t">
            <a:spAutoFit/>
          </a:bodyPr>
          <a:lstStyle/>
          <a:p>
            <a:pPr marL="0" indent="0" algn="l">
              <a:buNone/>
            </a:pPr>
            <a:endParaRPr lang="en-US" sz="950" dirty="0"/>
          </a:p>
        </p:txBody>
      </p:sp>
      <p:sp>
        <p:nvSpPr>
          <p:cNvPr id="34" name="Shape 29"/>
          <p:cNvSpPr/>
          <p:nvPr/>
        </p:nvSpPr>
        <p:spPr>
          <a:xfrm>
            <a:off x="4929188" y="3443288"/>
            <a:ext cx="857250" cy="173236"/>
          </a:xfrm>
          <a:prstGeom prst="rect">
            <a:avLst/>
          </a:prstGeom>
          <a:solidFill>
            <a:srgbClr val="F1F5F9"/>
          </a:solidFill>
          <a:ln/>
        </p:spPr>
        <p:txBody>
          <a:bodyPr/>
          <a:lstStyle/>
          <a:p>
            <a:endParaRPr lang="zh-TW" altLang="en-US"/>
          </a:p>
        </p:txBody>
      </p:sp>
      <p:sp>
        <p:nvSpPr>
          <p:cNvPr id="35" name="Text 30"/>
          <p:cNvSpPr/>
          <p:nvPr/>
        </p:nvSpPr>
        <p:spPr>
          <a:xfrm>
            <a:off x="4929188" y="3443288"/>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R-GCN</a:t>
            </a:r>
            <a:endParaRPr lang="en-US" sz="700" dirty="0"/>
          </a:p>
        </p:txBody>
      </p:sp>
      <p:sp>
        <p:nvSpPr>
          <p:cNvPr id="36" name="Text 31"/>
          <p:cNvSpPr/>
          <p:nvPr/>
        </p:nvSpPr>
        <p:spPr>
          <a:xfrm>
            <a:off x="5893594" y="3436144"/>
            <a:ext cx="1914832" cy="146194"/>
          </a:xfrm>
          <a:prstGeom prst="rect">
            <a:avLst/>
          </a:prstGeom>
          <a:noFill/>
          <a:ln/>
        </p:spPr>
        <p:txBody>
          <a:bodyPr wrap="square" lIns="0" tIns="0" rIns="0" bIns="0" rtlCol="0" anchor="t">
            <a:spAutoFit/>
          </a:bodyPr>
          <a:lstStyle/>
          <a:p>
            <a:pPr marL="0" indent="0" algn="l">
              <a:buNone/>
            </a:pPr>
            <a:endParaRPr lang="en-US" sz="950" dirty="0"/>
          </a:p>
        </p:txBody>
      </p:sp>
      <p:sp>
        <p:nvSpPr>
          <p:cNvPr id="37" name="Shape 32"/>
          <p:cNvSpPr/>
          <p:nvPr/>
        </p:nvSpPr>
        <p:spPr>
          <a:xfrm>
            <a:off x="4929188" y="3723680"/>
            <a:ext cx="857250" cy="173236"/>
          </a:xfrm>
          <a:prstGeom prst="rect">
            <a:avLst/>
          </a:prstGeom>
          <a:solidFill>
            <a:srgbClr val="F1F5F9"/>
          </a:solidFill>
          <a:ln/>
        </p:spPr>
        <p:txBody>
          <a:bodyPr/>
          <a:lstStyle/>
          <a:p>
            <a:endParaRPr lang="zh-TW" altLang="en-US"/>
          </a:p>
        </p:txBody>
      </p:sp>
      <p:sp>
        <p:nvSpPr>
          <p:cNvPr id="38" name="Text 33"/>
          <p:cNvSpPr/>
          <p:nvPr/>
        </p:nvSpPr>
        <p:spPr>
          <a:xfrm>
            <a:off x="4929188" y="3723680"/>
            <a:ext cx="857250" cy="173236"/>
          </a:xfrm>
          <a:prstGeom prst="rect">
            <a:avLst/>
          </a:prstGeom>
          <a:noFill/>
          <a:ln/>
        </p:spPr>
        <p:txBody>
          <a:bodyPr wrap="none" lIns="102108" tIns="34036" rIns="102108" bIns="34036" rtlCol="0" anchor="t">
            <a:spAutoFit/>
          </a:bodyPr>
          <a:lstStyle/>
          <a:p>
            <a:pPr marL="0" indent="0" algn="ctr">
              <a:buNone/>
            </a:pPr>
            <a:r>
              <a:rPr lang="en-US" sz="700" dirty="0">
                <a:solidFill>
                  <a:srgbClr val="475569"/>
                </a:solidFill>
                <a:latin typeface="Inter SemiBold" pitchFamily="34" charset="0"/>
                <a:ea typeface="Inter SemiBold" pitchFamily="34" charset="-122"/>
                <a:cs typeface="Inter SemiBold" pitchFamily="34" charset="-120"/>
              </a:rPr>
              <a:t>NBFNet</a:t>
            </a:r>
            <a:endParaRPr lang="en-US" sz="700" dirty="0"/>
          </a:p>
        </p:txBody>
      </p:sp>
      <p:sp>
        <p:nvSpPr>
          <p:cNvPr id="39" name="Text 34"/>
          <p:cNvSpPr/>
          <p:nvPr/>
        </p:nvSpPr>
        <p:spPr>
          <a:xfrm>
            <a:off x="5893594" y="3716536"/>
            <a:ext cx="1943128" cy="146194"/>
          </a:xfrm>
          <a:prstGeom prst="rect">
            <a:avLst/>
          </a:prstGeom>
          <a:noFill/>
          <a:ln/>
        </p:spPr>
        <p:txBody>
          <a:bodyPr wrap="square" lIns="0" tIns="0" rIns="0" bIns="0" rtlCol="0" anchor="t">
            <a:spAutoFit/>
          </a:bodyPr>
          <a:lstStyle/>
          <a:p>
            <a:pPr marL="0" indent="0" algn="l">
              <a:buNone/>
            </a:pP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1642</Words>
  <Application>Microsoft Office PowerPoint</Application>
  <PresentationFormat>如螢幕大小 (16:9)</PresentationFormat>
  <Paragraphs>220</Paragraphs>
  <Slides>18</Slides>
  <Notes>17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18</vt:i4>
      </vt:variant>
    </vt:vector>
  </HeadingPairs>
  <TitlesOfParts>
    <vt:vector size="24" baseType="lpstr">
      <vt:lpstr>Inter</vt:lpstr>
      <vt:lpstr>Inter Bold</vt:lpstr>
      <vt:lpstr>Inter ExtraBold</vt:lpstr>
      <vt:lpstr>Inter SemiBold</vt:lpstr>
      <vt:lpstr>Arial</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鄭爲元 WEI YUAN CHENG</cp:lastModifiedBy>
  <cp:revision>2</cp:revision>
  <dcterms:created xsi:type="dcterms:W3CDTF">2026-06-09T15:50:26Z</dcterms:created>
  <dcterms:modified xsi:type="dcterms:W3CDTF">2026-06-10T19:49:23Z</dcterms:modified>
</cp:coreProperties>
</file>