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4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7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3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9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3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8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2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1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38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30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8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2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0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7841FF-6294-4E7D-B3EC-C6CA4A188FE1}" type="datetimeFigureOut">
              <a:rPr lang="zh-TW" altLang="en-US" smtClean="0"/>
              <a:t>2026/5/31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3C44DC-AB99-4D2F-BC7E-593D8B559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4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43E6D-056D-7533-F454-DFC6EB6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基於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RQ-RMI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學習型索引之自適應封包分類系統實作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2A6E25B-C320-4E80-4721-2CBCF50E6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E-10 </a:t>
            </a:r>
            <a:r>
              <a:rPr lang="zh-TW" altLang="en-US" dirty="0"/>
              <a:t>施皓文</a:t>
            </a:r>
          </a:p>
        </p:txBody>
      </p:sp>
    </p:spTree>
    <p:extLst>
      <p:ext uri="{BB962C8B-B14F-4D97-AF65-F5344CB8AC3E}">
        <p14:creationId xmlns:p14="http://schemas.microsoft.com/office/powerpoint/2010/main" val="49360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08983-7B0F-E04D-D6D0-ECFCAAE2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F55D31-7644-8066-D6A7-E83C9A5B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動機與目的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系統架構圖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系統流程圖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成果說明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Thanks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156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B59BED-49A6-31F6-BF7C-4733A9FC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動機與目的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83C837-105D-96F1-7AC4-54EF9BD4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大量規則集下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Nuevomatch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&amp; linear search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效能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差異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一般企業和大型資料中心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攻擊來源相當多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合成式規則擴增方法盡可能貼近真實流量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Linear search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Benchmark 1000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封包流量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04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685B85-5E4E-F21D-3E8C-5F2DD288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系統架構圖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98531C4-BDB7-711A-702C-763F07A1D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" y="2428568"/>
            <a:ext cx="10672882" cy="35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79AF0F-1124-6A24-CA54-E437A618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85" y="778644"/>
            <a:ext cx="9500417" cy="10667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系統流程圖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A84B5F5-F602-10FE-E087-F6959C75F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0" y="1703438"/>
            <a:ext cx="10516599" cy="34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7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722DD6-281E-00C1-EF88-5C108AAE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0E62958-C481-C2D1-7A3C-40CCF6CF1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012846"/>
              </p:ext>
            </p:extLst>
          </p:nvPr>
        </p:nvGraphicFramePr>
        <p:xfrm>
          <a:off x="860322" y="726492"/>
          <a:ext cx="10471356" cy="228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388">
                  <a:extLst>
                    <a:ext uri="{9D8B030D-6E8A-4147-A177-3AD203B41FA5}">
                      <a16:colId xmlns:a16="http://schemas.microsoft.com/office/drawing/2014/main" val="3952178328"/>
                    </a:ext>
                  </a:extLst>
                </a:gridCol>
                <a:gridCol w="4038938">
                  <a:extLst>
                    <a:ext uri="{9D8B030D-6E8A-4147-A177-3AD203B41FA5}">
                      <a16:colId xmlns:a16="http://schemas.microsoft.com/office/drawing/2014/main" val="3662431057"/>
                    </a:ext>
                  </a:extLst>
                </a:gridCol>
                <a:gridCol w="3114030">
                  <a:extLst>
                    <a:ext uri="{9D8B030D-6E8A-4147-A177-3AD203B41FA5}">
                      <a16:colId xmlns:a16="http://schemas.microsoft.com/office/drawing/2014/main" val="1569622984"/>
                    </a:ext>
                  </a:extLst>
                </a:gridCol>
              </a:tblGrid>
              <a:tr h="45665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Nuevomatch</a:t>
                      </a:r>
                      <a:r>
                        <a:rPr lang="en-US" altLang="zh-TW" dirty="0"/>
                        <a:t> search throughput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Linear search throughput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6728"/>
                  </a:ext>
                </a:extLst>
              </a:tr>
              <a:tr h="456651">
                <a:tc>
                  <a:txBody>
                    <a:bodyPr/>
                    <a:lstStyle/>
                    <a:p>
                      <a:r>
                        <a:rPr lang="en-US" altLang="zh-TW" dirty="0"/>
                        <a:t>500K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299,730.24 packets/sec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2.00 packets/sec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20379"/>
                  </a:ext>
                </a:extLst>
              </a:tr>
              <a:tr h="456651">
                <a:tc>
                  <a:txBody>
                    <a:bodyPr/>
                    <a:lstStyle/>
                    <a:p>
                      <a:r>
                        <a:rPr lang="en-US" altLang="zh-TW" dirty="0"/>
                        <a:t>300K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240,076.82 packets/sec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3.34 packets/sec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57185"/>
                  </a:ext>
                </a:extLst>
              </a:tr>
              <a:tr h="456651">
                <a:tc>
                  <a:txBody>
                    <a:bodyPr/>
                    <a:lstStyle/>
                    <a:p>
                      <a:r>
                        <a:rPr lang="en-US" altLang="zh-TW" dirty="0"/>
                        <a:t>100K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233,208.96 packets/sec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7.13 packets/sec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77263"/>
                  </a:ext>
                </a:extLst>
              </a:tr>
              <a:tr h="456651">
                <a:tc>
                  <a:txBody>
                    <a:bodyPr/>
                    <a:lstStyle/>
                    <a:p>
                      <a:r>
                        <a:rPr lang="en-US" altLang="zh-TW" dirty="0"/>
                        <a:t>50K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347,584.29 packets/sec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15.69 packets/sec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01224"/>
                  </a:ext>
                </a:extLst>
              </a:tr>
            </a:tbl>
          </a:graphicData>
        </a:graphic>
      </p:graphicFrame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A4247628-FDDE-35B2-44F5-EF3F60F77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53915"/>
              </p:ext>
            </p:extLst>
          </p:nvPr>
        </p:nvGraphicFramePr>
        <p:xfrm>
          <a:off x="860322" y="3202573"/>
          <a:ext cx="10471356" cy="26732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395217832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3662431057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1569622984"/>
                    </a:ext>
                  </a:extLst>
                </a:gridCol>
              </a:tblGrid>
              <a:tr h="53465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Nuevomatch</a:t>
                      </a:r>
                      <a:r>
                        <a:rPr lang="en-US" altLang="zh-TW" dirty="0"/>
                        <a:t> Lookup time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Linear search Lookup time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6728"/>
                  </a:ext>
                </a:extLst>
              </a:tr>
              <a:tr h="534659">
                <a:tc>
                  <a:txBody>
                    <a:bodyPr/>
                    <a:lstStyle/>
                    <a:p>
                      <a:r>
                        <a:rPr lang="en-US" altLang="zh-TW" dirty="0"/>
                        <a:t>500K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33.363 sec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501.070 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20379"/>
                  </a:ext>
                </a:extLst>
              </a:tr>
              <a:tr h="534659">
                <a:tc>
                  <a:txBody>
                    <a:bodyPr/>
                    <a:lstStyle/>
                    <a:p>
                      <a:r>
                        <a:rPr lang="en-US" altLang="zh-TW" dirty="0"/>
                        <a:t>300K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41.653 sec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299.094 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57185"/>
                  </a:ext>
                </a:extLst>
              </a:tr>
              <a:tr h="534659">
                <a:tc>
                  <a:txBody>
                    <a:bodyPr/>
                    <a:lstStyle/>
                    <a:p>
                      <a:r>
                        <a:rPr lang="en-US" altLang="zh-TW" dirty="0"/>
                        <a:t>100K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42.880 sec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140.196 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77263"/>
                  </a:ext>
                </a:extLst>
              </a:tr>
              <a:tr h="534659">
                <a:tc>
                  <a:txBody>
                    <a:bodyPr/>
                    <a:lstStyle/>
                    <a:p>
                      <a:r>
                        <a:rPr lang="en-US" altLang="zh-TW" dirty="0"/>
                        <a:t>50K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28.770 sec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63.750 sec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0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4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E9EE-7843-9195-4D46-A8235E0B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BB7707F1-14D7-44E5-BD8F-DBBE52660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72845"/>
              </p:ext>
            </p:extLst>
          </p:nvPr>
        </p:nvGraphicFramePr>
        <p:xfrm>
          <a:off x="1311378" y="2434560"/>
          <a:ext cx="9415617" cy="2432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8539">
                  <a:extLst>
                    <a:ext uri="{9D8B030D-6E8A-4147-A177-3AD203B41FA5}">
                      <a16:colId xmlns:a16="http://schemas.microsoft.com/office/drawing/2014/main" val="3952178328"/>
                    </a:ext>
                  </a:extLst>
                </a:gridCol>
                <a:gridCol w="3138539">
                  <a:extLst>
                    <a:ext uri="{9D8B030D-6E8A-4147-A177-3AD203B41FA5}">
                      <a16:colId xmlns:a16="http://schemas.microsoft.com/office/drawing/2014/main" val="3662431057"/>
                    </a:ext>
                  </a:extLst>
                </a:gridCol>
                <a:gridCol w="3138539">
                  <a:extLst>
                    <a:ext uri="{9D8B030D-6E8A-4147-A177-3AD203B41FA5}">
                      <a16:colId xmlns:a16="http://schemas.microsoft.com/office/drawing/2014/main" val="1569622984"/>
                    </a:ext>
                  </a:extLst>
                </a:gridCol>
              </a:tblGrid>
              <a:tr h="486482">
                <a:tc>
                  <a:txBody>
                    <a:bodyPr/>
                    <a:lstStyle/>
                    <a:p>
                      <a:r>
                        <a:rPr lang="en-US" altLang="zh-TW" dirty="0"/>
                        <a:t>Average lookup latency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Nuevomatch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Linear search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96728"/>
                  </a:ext>
                </a:extLst>
              </a:tr>
              <a:tr h="486482">
                <a:tc>
                  <a:txBody>
                    <a:bodyPr/>
                    <a:lstStyle/>
                    <a:p>
                      <a:r>
                        <a:rPr lang="en-US" altLang="zh-TW" dirty="0"/>
                        <a:t>500K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3.336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501069.700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20379"/>
                  </a:ext>
                </a:extLst>
              </a:tr>
              <a:tr h="486482">
                <a:tc>
                  <a:txBody>
                    <a:bodyPr/>
                    <a:lstStyle/>
                    <a:p>
                      <a:r>
                        <a:rPr lang="en-US" altLang="zh-TW" dirty="0"/>
                        <a:t>300K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4.165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299093.671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57185"/>
                  </a:ext>
                </a:extLst>
              </a:tr>
              <a:tr h="486482">
                <a:tc>
                  <a:txBody>
                    <a:bodyPr/>
                    <a:lstStyle/>
                    <a:p>
                      <a:r>
                        <a:rPr lang="en-US" altLang="zh-TW" dirty="0"/>
                        <a:t>100K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4.288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140195.879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77263"/>
                  </a:ext>
                </a:extLst>
              </a:tr>
              <a:tr h="486482">
                <a:tc>
                  <a:txBody>
                    <a:bodyPr/>
                    <a:lstStyle/>
                    <a:p>
                      <a:r>
                        <a:rPr lang="en-US" altLang="zh-TW" dirty="0"/>
                        <a:t>50K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2.877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63750.100 </a:t>
                      </a:r>
                      <a:r>
                        <a:rPr lang="zh-TW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TW" dirty="0"/>
                        <a:t>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0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2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2D36F1-E166-BF4E-7B6B-3595E262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9280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b="1" dirty="0">
                <a:solidFill>
                  <a:srgbClr val="002060"/>
                </a:solidFill>
              </a:rPr>
              <a:t>Thank You for Listening to My Presentation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12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17717</TotalTime>
  <Words>179</Words>
  <Application>Microsoft Office PowerPoint</Application>
  <PresentationFormat>寬螢幕</PresentationFormat>
  <Paragraphs>60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標楷體</vt:lpstr>
      <vt:lpstr>Arial</vt:lpstr>
      <vt:lpstr>Garamond</vt:lpstr>
      <vt:lpstr>有機</vt:lpstr>
      <vt:lpstr>基於 RQ-RMI 學習型索引之自適應封包分類系統實作</vt:lpstr>
      <vt:lpstr>目次</vt:lpstr>
      <vt:lpstr>動機與目的</vt:lpstr>
      <vt:lpstr>系統架構圖</vt:lpstr>
      <vt:lpstr>系統流程圖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施皓文 Shih Hoa Wen</dc:creator>
  <cp:lastModifiedBy>施皓文 Shih Hoa Wen</cp:lastModifiedBy>
  <cp:revision>12</cp:revision>
  <dcterms:created xsi:type="dcterms:W3CDTF">2026-05-31T04:21:25Z</dcterms:created>
  <dcterms:modified xsi:type="dcterms:W3CDTF">2026-06-12T11:39:18Z</dcterms:modified>
</cp:coreProperties>
</file>