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各位老師、同學大家好，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 今天我要介紹的專案是「</a:t>
            </a:r>
            <a:r>
              <a:rPr b="1" lang="zh-TW">
                <a:solidFill>
                  <a:schemeClr val="dk1"/>
                </a:solidFill>
              </a:rPr>
              <a:t>新增 ROM checksum 演算法，並產生對應的 signature、電路與測試平台</a:t>
            </a:r>
            <a:r>
              <a:rPr lang="zh-TW">
                <a:solidFill>
                  <a:schemeClr val="dk1"/>
                </a:solidFill>
              </a:rPr>
              <a:t>」。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在進入專案細節之前，我想先從最基礎的概念開始，帶大家快速了解：</a:t>
            </a:r>
            <a:r>
              <a:rPr b="1" lang="zh-TW">
                <a:solidFill>
                  <a:schemeClr val="dk1"/>
                </a:solidFill>
              </a:rPr>
              <a:t>ROM 是什麼？ROM 有什麼應用？ROM 為什麼重要？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653247776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653247776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653247776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653247776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653247776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653247776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653247776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653247776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找不到對應的cmp GOLD SIGNA的線路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aafcecdc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aafcecdc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找不到對應的cmp GOLD SIGNA的線路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aafcecdc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aafcecdc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找不到對應的cmp GOLD SIGNA的線路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d495dcfb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d495dcf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找不到對應的cmp GOLD SIGNA的線路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ab342d8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ab342d8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61551ec4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61551ec4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65324777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65324777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65324777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65324777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首先，ROM 的全名是 </a:t>
            </a:r>
            <a:r>
              <a:rPr b="1" lang="zh-TW">
                <a:solidFill>
                  <a:schemeClr val="dk1"/>
                </a:solidFill>
              </a:rPr>
              <a:t>Read-Only Memory</a:t>
            </a:r>
            <a:r>
              <a:rPr lang="zh-TW">
                <a:solidFill>
                  <a:schemeClr val="dk1"/>
                </a:solidFill>
              </a:rPr>
              <a:t>，中文稱為「</a:t>
            </a:r>
            <a:r>
              <a:rPr b="1" lang="zh-TW">
                <a:solidFill>
                  <a:schemeClr val="dk1"/>
                </a:solidFill>
              </a:rPr>
              <a:t>唯讀記憶體</a:t>
            </a:r>
            <a:r>
              <a:rPr lang="zh-TW">
                <a:solidFill>
                  <a:schemeClr val="dk1"/>
                </a:solidFill>
              </a:rPr>
              <a:t>」。所謂「唯讀」，其實是一種設計上的概念，代表一般使用者</a:t>
            </a:r>
            <a:r>
              <a:rPr b="1" lang="zh-TW">
                <a:solidFill>
                  <a:schemeClr val="dk1"/>
                </a:solidFill>
              </a:rPr>
              <a:t>無法輕易改寫其中的資料</a:t>
            </a:r>
            <a:r>
              <a:rPr lang="zh-TW">
                <a:solidFill>
                  <a:schemeClr val="dk1"/>
                </a:solidFill>
              </a:rPr>
              <a:t>。不過在技術上，某些類型的 ROM（像是 Flash ROM）仍可以透過特殊程序進行更新。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ROM 通常用來</a:t>
            </a:r>
            <a:r>
              <a:rPr b="1" lang="zh-TW">
                <a:solidFill>
                  <a:schemeClr val="dk1"/>
                </a:solidFill>
              </a:rPr>
              <a:t>儲存系統最基本、最關鍵的程式或資料</a:t>
            </a:r>
            <a:r>
              <a:rPr lang="zh-TW">
                <a:solidFill>
                  <a:schemeClr val="dk1"/>
                </a:solidFill>
              </a:rPr>
              <a:t>，確保系統在每次啟動時都有可靠的初始狀態。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65324777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65324777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那 ROM 通常用在哪裡呢？它的應用非常廣泛。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舉幾個例子：</a:t>
            </a:r>
            <a:br>
              <a:rPr b="1" lang="zh-TW">
                <a:solidFill>
                  <a:schemeClr val="dk1"/>
                </a:solidFill>
              </a:rPr>
            </a:br>
            <a:r>
              <a:rPr b="1" lang="zh-TW">
                <a:solidFill>
                  <a:schemeClr val="dk1"/>
                </a:solidFill>
              </a:rPr>
              <a:t>第一個是電腦開機時的 BIOS</a:t>
            </a:r>
            <a:r>
              <a:rPr lang="zh-TW">
                <a:solidFill>
                  <a:schemeClr val="dk1"/>
                </a:solidFill>
              </a:rPr>
              <a:t>。BIOS 是寫在 ROM 裡的一段韌體，當我們按下電腦電源的那一刻，CPU 就是從 ROM 開始讀取 BIOS，初始化硬體，接著才進入作業系統。</a:t>
            </a:r>
            <a:br>
              <a:rPr lang="zh-TW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第二個是嵌入式系統</a:t>
            </a:r>
            <a:r>
              <a:rPr lang="zh-TW">
                <a:solidFill>
                  <a:schemeClr val="dk1"/>
                </a:solidFill>
              </a:rPr>
              <a:t>。像是洗衣機、微波爐、冷氣、或者車用電子這類裝置，它們裡面通常都有一個小型的微控制器，裡面燒錄的控制程式就是儲存在 ROM 裡。</a:t>
            </a:r>
            <a:br>
              <a:rPr lang="zh-TW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第三是早期遊戲機</a:t>
            </a:r>
            <a:r>
              <a:rPr lang="zh-TW">
                <a:solidFill>
                  <a:schemeClr val="dk1"/>
                </a:solidFill>
              </a:rPr>
              <a:t>。像紅白機或 GameBoy，它的遊戲卡匣本身就是一塊 ROM 晶片，資料一旦燒錄進去，就能被遊戲機讀取執行。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那麼，</a:t>
            </a:r>
            <a:r>
              <a:rPr b="1" lang="zh-TW">
                <a:solidFill>
                  <a:schemeClr val="dk1"/>
                </a:solidFill>
              </a:rPr>
              <a:t>ROM 為什麼這麼重要？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因為它通常儲存的是系統最基礎、最關鍵的資料。舉個比喻：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如果一台電腦的作業系統像是大腦，那 ROM 裡的 BIOS 或韌體，就像是我們的本能反應──不管你裝什麼作業系統，這段資料都是第一個啟動、最不能出錯的程式。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如果 ROM 中的資料被破壞，系統可能連開機都無法進行。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如果 ROM 被惡意篡改，就有可能讓駭客取得系統控制權，甚至繞過安全防護機制。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ROM 是所有數位設備中不可或缺的基礎元件，它保障了系統的啟動能力、穩定性與安全性。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</a:rPr>
              <a:t>不論是電腦、手機、汽車還是微控制器，只要裝置需要固定功能與開機流程，ROM 就是系統靈魂的載體。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653247776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653247776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在嵌入式系統或電腦系統設計中，ROM負責儲存系統開機時所需的關鍵程式碼與資料。一旦 ROM 內容錯誤或損壞，將可能導致系統異常甚至成為資安破口。因此，進行 ROM 測試是系統穩定性與安全性的重要保障。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ROM 資料正確: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所有預先寫入的指令與資料完整無誤。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BIOS 或開機程式可以正常載入，系統能進入作業系統階段。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使用者可正常操作系統，不會遭遇異常錯誤或潛在的安全問題。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ROM 資料受損:</a:t>
            </a:r>
            <a:br>
              <a:rPr b="1"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因寫入錯誤、記憶體損壞或惡意修改，ROM 內容不正確。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無法進行完整開機流程，可能進入「開機失敗」或「安全模式」。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攻擊者可利用開機異常進行漏洞利用，繞過安全機制，取得系統控制權。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ROM </a:t>
            </a:r>
            <a:r>
              <a:rPr b="1" lang="zh-TW">
                <a:solidFill>
                  <a:schemeClr val="dk1"/>
                </a:solidFill>
              </a:rPr>
              <a:t>測試的必要性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✅ </a:t>
            </a:r>
            <a:r>
              <a:rPr b="1" lang="zh-TW">
                <a:solidFill>
                  <a:schemeClr val="dk1"/>
                </a:solidFill>
              </a:rPr>
              <a:t>驗證資料完整性</a:t>
            </a:r>
            <a:r>
              <a:rPr lang="zh-TW">
                <a:solidFill>
                  <a:schemeClr val="dk1"/>
                </a:solidFill>
              </a:rPr>
              <a:t>：</a:t>
            </a:r>
            <a:r>
              <a:rPr lang="zh-TW">
                <a:solidFill>
                  <a:schemeClr val="dk1"/>
                </a:solidFill>
              </a:rPr>
              <a:t>確保寫入 ROM 的資料與原始映像一致。</a:t>
            </a:r>
            <a:br>
              <a:rPr lang="zh-TW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ROM 雖然是「唯讀記憶體」，但其資料正確性與完整性對系統啟動與資安具有決定性影響。藉由良好的 ROM 測試機制，可以有效防範系統異常與駭客入侵，確保產品品質與用戶安全。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44666f9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44666f9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ROM Signature是一種用於識別和驗證ROM內容的技術，通常是將基於ROM中的數據計算得出的「簽名」設計到ROM電路上。ROM Signature的主要目的是用於驗證ROM中的數據是否完整、未經更改，如果ROM中的數據改變，「簽名」也會隨之變動。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ROM Signature 的應用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硬體驗證：當ROM中存儲著關鍵的啟動程序時。ROM Signature可確保這些關鍵程序在設備啟動過程中保持不變，並防止由於惡意軟體或其他錯誤篡改數據。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TW"/>
              <a:t>製造過程中的品質控管：在ROM製造過程中，ROM Signature有助於確保硬體的品質。透透過比對原始簽名與讀取ROM中數據計算得出的簽名，確認一致性，從而找出瑕疵品。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65324777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65324777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而這也正是我們這次專案的出發點。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 我們希望能替 ROM 增加一層保障，來驗證裡面的資料是不是正確的。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 所以我們設計了一套新的 </a:t>
            </a:r>
            <a:r>
              <a:rPr b="1" lang="zh-TW">
                <a:solidFill>
                  <a:schemeClr val="dk1"/>
                </a:solidFill>
              </a:rPr>
              <a:t>checksum 演算法</a:t>
            </a:r>
            <a:r>
              <a:rPr lang="zh-TW">
                <a:solidFill>
                  <a:schemeClr val="dk1"/>
                </a:solidFill>
              </a:rPr>
              <a:t>，可以針對 ROM 中的資料產生一組獨特的 </a:t>
            </a:r>
            <a:r>
              <a:rPr b="1" lang="zh-TW">
                <a:solidFill>
                  <a:schemeClr val="dk1"/>
                </a:solidFill>
              </a:rPr>
              <a:t>signature</a:t>
            </a:r>
            <a:r>
              <a:rPr lang="zh-TW">
                <a:solidFill>
                  <a:schemeClr val="dk1"/>
                </a:solidFill>
              </a:rPr>
              <a:t>，再用電路實作與測試平台進行驗證。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接下來，我會一步步介紹我們測試流程與驗證成果。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(1)讀取檔案 → 按行讀取一個由 0 和 1 組成的檔案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(2)分塊 → 每 3 個byte為一組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(3)計算每個分塊的數值 → 將 3 個byte的 0 和 1 轉成 10 進位制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(4)累加所有分塊的值 → 得到 sum1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(5)反轉檔案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(6)重複步驟(1)~(4)計算出 sum2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(7)再次反轉檔案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(8)重複步驟(1)~(4)計算出 sum3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(9)返回結果 → 回傳 total_sum = sum1 + sum2 + sum3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653247776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653247776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532250" y="1520450"/>
            <a:ext cx="60795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0000"/>
                </a:solidFill>
              </a:rPr>
              <a:t>START軟體系統開發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29685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指導教授：涂嘉恒教授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業師：洪順煌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成員：許遠誌、陳修凡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400975" y="3489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Bist測試架構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75" y="890375"/>
            <a:ext cx="8271927" cy="40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364650" y="353825"/>
            <a:ext cx="8414700" cy="31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 Self Test</a:t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Signature</a:t>
            </a: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為24bit (數位簽證)。取出ROM address按順序取做相加，最後會把ROM所有6144個地址的data都輸入完畢。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2700" y="2571750"/>
            <a:ext cx="8631773" cy="370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24052" l="0" r="0" t="0"/>
          <a:stretch/>
        </p:blipFill>
        <p:spPr>
          <a:xfrm>
            <a:off x="467125" y="1718488"/>
            <a:ext cx="5139500" cy="15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75" y="207775"/>
            <a:ext cx="87267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364650" y="353825"/>
            <a:ext cx="8357400" cy="3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 Self Test</a:t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25" y="2680307"/>
            <a:ext cx="8131450" cy="129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4">
            <a:alphaModFix/>
          </a:blip>
          <a:srcRect b="32810" l="0" r="0" t="15946"/>
          <a:stretch/>
        </p:blipFill>
        <p:spPr>
          <a:xfrm>
            <a:off x="3428400" y="471400"/>
            <a:ext cx="1021150" cy="3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75" y="1296225"/>
            <a:ext cx="36766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393300" y="414100"/>
            <a:ext cx="8357400" cy="3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 Self Test</a:t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32810" l="0" r="0" t="15946"/>
          <a:stretch/>
        </p:blipFill>
        <p:spPr>
          <a:xfrm>
            <a:off x="3428400" y="471400"/>
            <a:ext cx="1021150" cy="3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51" y="2035351"/>
            <a:ext cx="6142664" cy="140926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533450" y="1209625"/>
            <a:ext cx="748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狀態2為</a:t>
            </a:r>
            <a:r>
              <a:rPr lang="zh-TW" sz="2400">
                <a:latin typeface="Calibri"/>
                <a:ea typeface="Calibri"/>
                <a:cs typeface="Calibri"/>
                <a:sym typeface="Calibri"/>
              </a:rPr>
              <a:t>: 計算signature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25" y="3742600"/>
            <a:ext cx="8787275" cy="11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268175" y="498500"/>
            <a:ext cx="8357400" cy="3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 Self Test</a:t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zh-TW" sz="1800">
                <a:solidFill>
                  <a:srgbClr val="000000"/>
                </a:solidFill>
              </a:rPr>
              <a:t>SEQ</a:t>
            </a: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來的訊號賦值給</a:t>
            </a:r>
            <a:r>
              <a:rPr lang="zh-TW" sz="1800">
                <a:solidFill>
                  <a:srgbClr val="000000"/>
                </a:solidFill>
              </a:rPr>
              <a:t>Controller</a:t>
            </a: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sz="1800">
                <a:solidFill>
                  <a:srgbClr val="000000"/>
                </a:solidFill>
              </a:rPr>
              <a:t>WSO (Serial Out)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32905" l="0" r="0" t="16005"/>
          <a:stretch/>
        </p:blipFill>
        <p:spPr>
          <a:xfrm>
            <a:off x="3456000" y="498500"/>
            <a:ext cx="3074275" cy="5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587" y="2200875"/>
            <a:ext cx="8756824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439450" y="192200"/>
            <a:ext cx="8357400" cy="3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Bench </a:t>
            </a:r>
            <a:r>
              <a:rPr lang="zh-TW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輸出比對後的結果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28"/>
          <p:cNvGrpSpPr/>
          <p:nvPr/>
        </p:nvGrpSpPr>
        <p:grpSpPr>
          <a:xfrm>
            <a:off x="1817175" y="781104"/>
            <a:ext cx="5509674" cy="4034191"/>
            <a:chOff x="1817162" y="1109300"/>
            <a:chExt cx="5509674" cy="4034191"/>
          </a:xfrm>
        </p:grpSpPr>
        <p:pic>
          <p:nvPicPr>
            <p:cNvPr id="234" name="Google Shape;23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7162" y="3005000"/>
              <a:ext cx="5509674" cy="2138492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35" name="Google Shape;23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17163" y="1109300"/>
              <a:ext cx="5509667" cy="1895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最終測試成果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 b="0" l="0" r="1864" t="0"/>
          <a:stretch/>
        </p:blipFill>
        <p:spPr>
          <a:xfrm>
            <a:off x="1050300" y="1990725"/>
            <a:ext cx="6851450" cy="1733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97150" y="683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638425"/>
            <a:ext cx="76617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專案內容介紹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什麼是ROM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什麼是</a:t>
            </a: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 signature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電路講解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Bench講解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6929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 MBIST TESTING Algorithm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647525"/>
            <a:ext cx="7695900" cy="25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 結合iSTART tool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 產生對應的MBIST circuit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 產生對應的Testbench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543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ROM（Read-Only Memory）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497825"/>
            <a:ext cx="5249326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476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ROM的應用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550" y="1900025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550" y="2410244"/>
            <a:ext cx="3012024" cy="1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425" y="2118846"/>
            <a:ext cx="2191775" cy="21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723400" y="4430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 測試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8" title="img7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525" y="1288250"/>
            <a:ext cx="5014952" cy="33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 Signature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71" name="Google Shape;171;p19" title="drawio (2).png"/>
          <p:cNvPicPr preferRelativeResize="0"/>
          <p:nvPr/>
        </p:nvPicPr>
        <p:blipFill rotWithShape="1">
          <a:blip r:embed="rId3">
            <a:alphaModFix/>
          </a:blip>
          <a:srcRect b="347" l="0" r="0" t="337"/>
          <a:stretch/>
        </p:blipFill>
        <p:spPr>
          <a:xfrm>
            <a:off x="412522" y="2277425"/>
            <a:ext cx="8318966" cy="14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 checksum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819150" y="16964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(1)讀取檔案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(2)分塊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(3)累加所有分塊的值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(4)返回結果 → 回傳 total_sum = sum1 + sum2 + sum3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819150" y="407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電路講解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25" y="1162873"/>
            <a:ext cx="7350875" cy="34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