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</p:sldMasterIdLst>
  <p:notesMasterIdLst>
    <p:notesMasterId r:id="rId20"/>
  </p:notesMasterIdLst>
  <p:sldIdLst>
    <p:sldId id="265" r:id="rId3"/>
    <p:sldId id="318" r:id="rId4"/>
    <p:sldId id="367" r:id="rId5"/>
    <p:sldId id="317" r:id="rId6"/>
    <p:sldId id="258" r:id="rId7"/>
    <p:sldId id="259" r:id="rId8"/>
    <p:sldId id="260" r:id="rId9"/>
    <p:sldId id="261" r:id="rId10"/>
    <p:sldId id="262" r:id="rId11"/>
    <p:sldId id="263" r:id="rId12"/>
    <p:sldId id="368" r:id="rId13"/>
    <p:sldId id="373" r:id="rId14"/>
    <p:sldId id="369" r:id="rId15"/>
    <p:sldId id="370" r:id="rId16"/>
    <p:sldId id="371" r:id="rId17"/>
    <p:sldId id="372" r:id="rId18"/>
    <p:sldId id="266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ADC6DC-CEE6-5C48-A378-047262FFC14A}" v="314" dt="2025-05-10T15:58:09.267"/>
    <p1510:client id="{F493D031-7D82-CC6F-6588-53E1438CB0DE}" v="41" dt="2025-05-10T15:20:00.9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8"/>
  </p:normalViewPr>
  <p:slideViewPr>
    <p:cSldViewPr snapToGrid="0">
      <p:cViewPr>
        <p:scale>
          <a:sx n="150" d="100"/>
          <a:sy n="150" d="100"/>
        </p:scale>
        <p:origin x="968" y="50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icrosoft JhengHei" panose="020B0604030504040204" pitchFamily="34" charset="-120"/>
        <a:ea typeface="Microsoft JhengHei" panose="020B0604030504040204" pitchFamily="34" charset="-12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3601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7F62EB-068E-DF9D-C5C4-405FD2101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15771D5A-48A0-2A15-4620-E77215C34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3BAFBCAE-1C29-E0F8-D9BA-77B391355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BD51E23-8A46-E265-3880-B9B8C3283F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89316-3E83-4441-81D5-0D34AB8C73D3}" type="slidenum">
              <a:rPr kumimoji="1" lang="zh-TW" altLang="en-US" smtClean="0"/>
              <a:t>3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5239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5727902153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5727902153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727902153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727902153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5727902153_1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5727902153_1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545ded3839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545ded3839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727902153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727902153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5727902153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5727902153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53B6D-2915-167B-4A3B-2421BFB330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02AEAEA4-B749-507C-984C-2465D0187F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D59D3D18-F945-DD70-7465-20B87B5D8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0367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E1EFA37-6582-EB21-01AB-D5A8BC0937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3C3862C-EF93-3759-3328-D25B894F6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CB173C5-7861-B7A8-8AC5-7E8C2E7ED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5CAF3CD-5EDE-110F-5F2E-2F3B9B66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CA25DE4-28CF-DFE5-1F6E-B05832797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615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F4D120E-6783-A4C4-88F8-5713DEDC4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138D291-E20C-B841-BE2F-648827299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216AD6-9319-9ADE-E111-388F7B0AB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1E1CE2D-9B22-36AD-1C46-CE4573FFE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0E66E59-D7CC-D3D6-4667-7DFF7C188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722378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8D8B8FE-0A28-188B-56E6-670071095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87200604-4A00-EBD4-356E-F02D1C446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2A8B34-C25B-C78B-5A86-1E6FC6FD7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62377EF-69E9-4B45-997C-DE33748E2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7EBCD5A-3919-C71F-F9DB-C43B40A39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06930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6529463-551A-F2AA-648E-513230CF5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AED5E17-28A6-61A5-491A-28BD50FA9D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8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3A684ADD-48C2-7573-31D3-B8BABB765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8"/>
            <a:ext cx="3886200" cy="3263504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BDAA258-C4F7-9BFB-AB5A-B2DE330B0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D0147D22-AC71-5B0E-317A-1911E50CC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EC52AC-5302-918C-E386-6FC16845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133073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2B9E26-82EE-B422-F582-BE712EBD4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F21A518-3306-0C65-DEB7-B369C5C63D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CCE4824-77CB-AD79-CA8D-43719E7F4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7A3A34E-9111-39C7-2124-8DA014D7CD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7CF5DFB-04AC-42FA-F83F-FB56F5FB0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69A94DA2-6F46-9824-233D-F51DA679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DF8CDB00-7F8E-E7C8-3A34-D6DC313FD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35C9215F-188F-87D0-092E-2FC175A9A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807102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E075125-EF57-E252-985C-9C460C594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87492809-203E-B837-814C-0F1D6ADB3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49287D6-4014-7F4C-D765-7FB9078F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2E23FFD-FD42-F7D6-174E-8001F9B2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477765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BC7CF2E-E5BA-CD4F-292B-EDB0C9E43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A5AA14E3-6AE2-ED91-E512-2ED33271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FA2C3BA0-15C9-1BC2-3361-749D0FD42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3797792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240D9D-B762-DB27-AF3F-89F7B8B9C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B95439-CC43-0996-966C-D37D19FBBC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F25876B9-3F6D-0A99-0EAB-46FD60E285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BA3A3D85-1604-1894-2332-5936455D1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E5900B-7357-6A29-0C90-BF3C7C68F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3B112E20-375B-BE81-A82A-3A569AA6C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721727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DFECFA-588E-E14C-2882-00833ED73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92C85C9F-E41B-E246-357D-8B2069E737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EB27BFD-0B40-440D-6D21-251A7400A0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0E602D8-4410-F850-7DEF-97762124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A5978FE-2CF9-CCDE-3FE1-597CC3F25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7B748F-B69B-AAEB-0F8A-81907D592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57554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9159666-8C14-CB49-996A-F742FF875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6093EF-D9D9-1173-F2FA-5AB9B4691C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A8F8723-748E-F753-494D-0B78BD924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F101666-582D-0707-A0A6-92652CC78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3147B5B-EB30-BB4E-EB2B-EBE25F063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816082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358AB69D-C022-4777-B9E6-BB8094A61E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3"/>
            <a:ext cx="1971675" cy="4358879"/>
          </a:xfrm>
        </p:spPr>
        <p:txBody>
          <a:bodyPr vert="eaVert"/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EA09073-283D-49C6-5BB2-E95A694E14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3"/>
            <a:ext cx="5800725" cy="4358879"/>
          </a:xfrm>
        </p:spPr>
        <p:txBody>
          <a:bodyPr vert="eaVert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9FDCD93-71BD-270B-1A73-0FBC63476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F91EF-2438-0947-A0E1-B10DC9BFC20E}" type="datetimeFigureOut">
              <a:rPr kumimoji="1" lang="zh-TW" altLang="en-US" smtClean="0"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07670E-0BA8-0780-BA43-B230861E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F3A0581-8332-4FA9-7451-52DAE1C2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9B105-CC0E-0F46-842A-C0C9F695F81C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2562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 b="0" i="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 i="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 dirty="0"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i="0" dirty="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 b="0" i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 dirty="0"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0" i="0"/>
            </a:lvl1pPr>
          </a:lstStyle>
          <a:p>
            <a:endParaRPr dirty="0"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 i="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rPr dirty="0"/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0" i="0">
                <a:solidFill>
                  <a:schemeClr val="dk2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icrosoft JhengHei" panose="020B0604030504040204" pitchFamily="34" charset="-120"/>
          <a:ea typeface="Microsoft JhengHei" panose="020B0604030504040204" pitchFamily="34" charset="-12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BCE08440-67DA-8F22-416A-659C1E60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30FADF2-BAE1-CEB9-5BB9-C99D595A2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8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FDCF42A-C565-43DC-2C06-A47529A718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i="0">
                <a:solidFill>
                  <a:schemeClr val="tx1">
                    <a:tint val="82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20EF91EF-2438-0947-A0E1-B10DC9BFC20E}" type="datetimeFigureOut">
              <a:rPr kumimoji="1" lang="zh-TW" altLang="en-US" smtClean="0"/>
              <a:pPr/>
              <a:t>2025/5/10</a:t>
            </a:fld>
            <a:endParaRPr kumimoji="1"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2E0CB86-61C9-BFE0-77DB-70797EC2D7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i="0">
                <a:solidFill>
                  <a:schemeClr val="tx1">
                    <a:tint val="82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endParaRPr kumimoji="1"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6064D14-5021-820A-1784-094FDE2ECC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>
                    <a:tint val="82000"/>
                  </a:schemeClr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defRPr>
            </a:lvl1pPr>
          </a:lstStyle>
          <a:p>
            <a:fld id="{FE39B105-CC0E-0F46-842A-C0C9F695F81C}" type="slidenum">
              <a:rPr kumimoji="1" lang="zh-TW" altLang="en-US" smtClean="0"/>
              <a:pPr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49891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b="0" i="0" kern="1200">
          <a:solidFill>
            <a:schemeClr val="tx1"/>
          </a:solidFill>
          <a:latin typeface="Microsoft JhengHei" panose="020B0604030504040204" pitchFamily="34" charset="-120"/>
          <a:ea typeface="Microsoft JhengHei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A95209C-5275-4E15-8EA7-7F42980AB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4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ABA692ED-9D65-20D1-E06F-E0E179CD87B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807" r="-1" b="7423"/>
          <a:stretch/>
        </p:blipFill>
        <p:spPr>
          <a:xfrm>
            <a:off x="16" y="7"/>
            <a:ext cx="9141698" cy="514349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35D383E7-5CD6-63FC-D6F6-2270D3046D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6" y="843534"/>
            <a:ext cx="6858000" cy="2297430"/>
          </a:xfrm>
        </p:spPr>
        <p:txBody>
          <a:bodyPr>
            <a:normAutofit/>
          </a:bodyPr>
          <a:lstStyle/>
          <a:p>
            <a:r>
              <a:rPr kumimoji="1" lang="en-US" altLang="zh-TW" sz="4950" b="1" dirty="0">
                <a:solidFill>
                  <a:schemeClr val="bg1"/>
                </a:solidFill>
              </a:rPr>
              <a:t>3D </a:t>
            </a:r>
            <a:r>
              <a:rPr kumimoji="1" lang="zh-TW" altLang="en-US" sz="4950" b="1" dirty="0">
                <a:solidFill>
                  <a:schemeClr val="bg1"/>
                </a:solidFill>
              </a:rPr>
              <a:t>錫球量測系統</a:t>
            </a:r>
            <a:endParaRPr lang="zh-TW" altLang="en-US" sz="4950" b="1" dirty="0">
              <a:solidFill>
                <a:schemeClr val="bg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C7A2BFD-258B-3ED4-800B-54982E095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3449574"/>
            <a:ext cx="6858000" cy="920640"/>
          </a:xfr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指導教授：陳奇業 老師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F74134786 吳承翰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F74136885 黃冠惟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1" name="sketchy box">
            <a:extLst>
              <a:ext uri="{FF2B5EF4-FFF2-40B4-BE49-F238E27FC236}">
                <a16:creationId xmlns:a16="http://schemas.microsoft.com/office/drawing/2014/main" id="{4F2ED431-E304-4FF0-9F4E-032783C9D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540715"/>
            <a:ext cx="7886700" cy="4062071"/>
          </a:xfrm>
          <a:custGeom>
            <a:avLst/>
            <a:gdLst>
              <a:gd name="connsiteX0" fmla="*/ 0 w 7886700"/>
              <a:gd name="connsiteY0" fmla="*/ 0 h 4062071"/>
              <a:gd name="connsiteX1" fmla="*/ 578358 w 7886700"/>
              <a:gd name="connsiteY1" fmla="*/ 0 h 4062071"/>
              <a:gd name="connsiteX2" fmla="*/ 998982 w 7886700"/>
              <a:gd name="connsiteY2" fmla="*/ 0 h 4062071"/>
              <a:gd name="connsiteX3" fmla="*/ 1813941 w 7886700"/>
              <a:gd name="connsiteY3" fmla="*/ 0 h 4062071"/>
              <a:gd name="connsiteX4" fmla="*/ 2392299 w 7886700"/>
              <a:gd name="connsiteY4" fmla="*/ 0 h 4062071"/>
              <a:gd name="connsiteX5" fmla="*/ 2970657 w 7886700"/>
              <a:gd name="connsiteY5" fmla="*/ 0 h 4062071"/>
              <a:gd name="connsiteX6" fmla="*/ 3785616 w 7886700"/>
              <a:gd name="connsiteY6" fmla="*/ 0 h 4062071"/>
              <a:gd name="connsiteX7" fmla="*/ 4285107 w 7886700"/>
              <a:gd name="connsiteY7" fmla="*/ 0 h 4062071"/>
              <a:gd name="connsiteX8" fmla="*/ 5100066 w 7886700"/>
              <a:gd name="connsiteY8" fmla="*/ 0 h 4062071"/>
              <a:gd name="connsiteX9" fmla="*/ 5915025 w 7886700"/>
              <a:gd name="connsiteY9" fmla="*/ 0 h 4062071"/>
              <a:gd name="connsiteX10" fmla="*/ 6572250 w 7886700"/>
              <a:gd name="connsiteY10" fmla="*/ 0 h 4062071"/>
              <a:gd name="connsiteX11" fmla="*/ 7886700 w 7886700"/>
              <a:gd name="connsiteY11" fmla="*/ 0 h 4062071"/>
              <a:gd name="connsiteX12" fmla="*/ 7886700 w 7886700"/>
              <a:gd name="connsiteY12" fmla="*/ 636391 h 4062071"/>
              <a:gd name="connsiteX13" fmla="*/ 7886700 w 7886700"/>
              <a:gd name="connsiteY13" fmla="*/ 1191541 h 4062071"/>
              <a:gd name="connsiteX14" fmla="*/ 7886700 w 7886700"/>
              <a:gd name="connsiteY14" fmla="*/ 1868553 h 4062071"/>
              <a:gd name="connsiteX15" fmla="*/ 7886700 w 7886700"/>
              <a:gd name="connsiteY15" fmla="*/ 2545564 h 4062071"/>
              <a:gd name="connsiteX16" fmla="*/ 7886700 w 7886700"/>
              <a:gd name="connsiteY16" fmla="*/ 3222576 h 4062071"/>
              <a:gd name="connsiteX17" fmla="*/ 7886700 w 7886700"/>
              <a:gd name="connsiteY17" fmla="*/ 4062071 h 4062071"/>
              <a:gd name="connsiteX18" fmla="*/ 7150608 w 7886700"/>
              <a:gd name="connsiteY18" fmla="*/ 4062071 h 4062071"/>
              <a:gd name="connsiteX19" fmla="*/ 6729984 w 7886700"/>
              <a:gd name="connsiteY19" fmla="*/ 4062071 h 4062071"/>
              <a:gd name="connsiteX20" fmla="*/ 6230493 w 7886700"/>
              <a:gd name="connsiteY20" fmla="*/ 4062071 h 4062071"/>
              <a:gd name="connsiteX21" fmla="*/ 5415534 w 7886700"/>
              <a:gd name="connsiteY21" fmla="*/ 4062071 h 4062071"/>
              <a:gd name="connsiteX22" fmla="*/ 4758309 w 7886700"/>
              <a:gd name="connsiteY22" fmla="*/ 4062071 h 4062071"/>
              <a:gd name="connsiteX23" fmla="*/ 4258818 w 7886700"/>
              <a:gd name="connsiteY23" fmla="*/ 4062071 h 4062071"/>
              <a:gd name="connsiteX24" fmla="*/ 3601593 w 7886700"/>
              <a:gd name="connsiteY24" fmla="*/ 4062071 h 4062071"/>
              <a:gd name="connsiteX25" fmla="*/ 3180969 w 7886700"/>
              <a:gd name="connsiteY25" fmla="*/ 4062071 h 4062071"/>
              <a:gd name="connsiteX26" fmla="*/ 2760345 w 7886700"/>
              <a:gd name="connsiteY26" fmla="*/ 4062071 h 4062071"/>
              <a:gd name="connsiteX27" fmla="*/ 2103120 w 7886700"/>
              <a:gd name="connsiteY27" fmla="*/ 4062071 h 4062071"/>
              <a:gd name="connsiteX28" fmla="*/ 1603629 w 7886700"/>
              <a:gd name="connsiteY28" fmla="*/ 4062071 h 4062071"/>
              <a:gd name="connsiteX29" fmla="*/ 867537 w 7886700"/>
              <a:gd name="connsiteY29" fmla="*/ 4062071 h 4062071"/>
              <a:gd name="connsiteX30" fmla="*/ 0 w 7886700"/>
              <a:gd name="connsiteY30" fmla="*/ 4062071 h 4062071"/>
              <a:gd name="connsiteX31" fmla="*/ 0 w 7886700"/>
              <a:gd name="connsiteY31" fmla="*/ 3344438 h 4062071"/>
              <a:gd name="connsiteX32" fmla="*/ 0 w 7886700"/>
              <a:gd name="connsiteY32" fmla="*/ 2626806 h 4062071"/>
              <a:gd name="connsiteX33" fmla="*/ 0 w 7886700"/>
              <a:gd name="connsiteY33" fmla="*/ 2031036 h 4062071"/>
              <a:gd name="connsiteX34" fmla="*/ 0 w 7886700"/>
              <a:gd name="connsiteY34" fmla="*/ 1313403 h 4062071"/>
              <a:gd name="connsiteX35" fmla="*/ 0 w 7886700"/>
              <a:gd name="connsiteY35" fmla="*/ 0 h 4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86700" h="4062071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9074" y="220758"/>
                  <a:pt x="7883165" y="357992"/>
                  <a:pt x="7886700" y="636391"/>
                </a:cubicBezTo>
                <a:cubicBezTo>
                  <a:pt x="7890235" y="914790"/>
                  <a:pt x="7903701" y="952234"/>
                  <a:pt x="7886700" y="1191541"/>
                </a:cubicBezTo>
                <a:cubicBezTo>
                  <a:pt x="7869700" y="1430848"/>
                  <a:pt x="7863116" y="1553316"/>
                  <a:pt x="7886700" y="1868553"/>
                </a:cubicBezTo>
                <a:cubicBezTo>
                  <a:pt x="7910284" y="2183790"/>
                  <a:pt x="7896439" y="2331507"/>
                  <a:pt x="7886700" y="2545564"/>
                </a:cubicBezTo>
                <a:cubicBezTo>
                  <a:pt x="7876961" y="2759621"/>
                  <a:pt x="7899048" y="2997788"/>
                  <a:pt x="7886700" y="3222576"/>
                </a:cubicBezTo>
                <a:cubicBezTo>
                  <a:pt x="7874352" y="3447364"/>
                  <a:pt x="7863320" y="3844609"/>
                  <a:pt x="7886700" y="4062071"/>
                </a:cubicBezTo>
                <a:cubicBezTo>
                  <a:pt x="7688995" y="4091405"/>
                  <a:pt x="7438163" y="4081351"/>
                  <a:pt x="7150608" y="4062071"/>
                </a:cubicBezTo>
                <a:cubicBezTo>
                  <a:pt x="6863053" y="4042791"/>
                  <a:pt x="6852167" y="4080837"/>
                  <a:pt x="6729984" y="4062071"/>
                </a:cubicBezTo>
                <a:cubicBezTo>
                  <a:pt x="6607801" y="4043305"/>
                  <a:pt x="6412225" y="4055086"/>
                  <a:pt x="6230493" y="4062071"/>
                </a:cubicBezTo>
                <a:cubicBezTo>
                  <a:pt x="6048761" y="4069056"/>
                  <a:pt x="5595777" y="4070043"/>
                  <a:pt x="5415534" y="4062071"/>
                </a:cubicBezTo>
                <a:cubicBezTo>
                  <a:pt x="5235291" y="4054099"/>
                  <a:pt x="4927239" y="4094195"/>
                  <a:pt x="4758309" y="4062071"/>
                </a:cubicBezTo>
                <a:cubicBezTo>
                  <a:pt x="4589380" y="4029947"/>
                  <a:pt x="4452506" y="4069552"/>
                  <a:pt x="4258818" y="4062071"/>
                </a:cubicBezTo>
                <a:cubicBezTo>
                  <a:pt x="4065130" y="4054590"/>
                  <a:pt x="3802761" y="4085813"/>
                  <a:pt x="3601593" y="4062071"/>
                </a:cubicBezTo>
                <a:cubicBezTo>
                  <a:pt x="3400425" y="4038329"/>
                  <a:pt x="3311647" y="4060168"/>
                  <a:pt x="3180969" y="4062071"/>
                </a:cubicBezTo>
                <a:cubicBezTo>
                  <a:pt x="3050291" y="4063974"/>
                  <a:pt x="2961884" y="4043763"/>
                  <a:pt x="2760345" y="4062071"/>
                </a:cubicBezTo>
                <a:cubicBezTo>
                  <a:pt x="2558806" y="4080379"/>
                  <a:pt x="2276592" y="4030989"/>
                  <a:pt x="2103120" y="4062071"/>
                </a:cubicBezTo>
                <a:cubicBezTo>
                  <a:pt x="1929649" y="4093153"/>
                  <a:pt x="1726258" y="4048114"/>
                  <a:pt x="1603629" y="4062071"/>
                </a:cubicBezTo>
                <a:cubicBezTo>
                  <a:pt x="1481000" y="4076028"/>
                  <a:pt x="1025048" y="4037431"/>
                  <a:pt x="867537" y="4062071"/>
                </a:cubicBezTo>
                <a:cubicBezTo>
                  <a:pt x="710026" y="4086711"/>
                  <a:pt x="400773" y="4019788"/>
                  <a:pt x="0" y="4062071"/>
                </a:cubicBezTo>
                <a:cubicBezTo>
                  <a:pt x="-77" y="3748456"/>
                  <a:pt x="-30814" y="3576596"/>
                  <a:pt x="0" y="3344438"/>
                </a:cubicBezTo>
                <a:cubicBezTo>
                  <a:pt x="30814" y="3112280"/>
                  <a:pt x="30350" y="2816152"/>
                  <a:pt x="0" y="2626806"/>
                </a:cubicBezTo>
                <a:cubicBezTo>
                  <a:pt x="-30350" y="2437460"/>
                  <a:pt x="26575" y="2258994"/>
                  <a:pt x="0" y="2031036"/>
                </a:cubicBezTo>
                <a:cubicBezTo>
                  <a:pt x="-26575" y="1803078"/>
                  <a:pt x="-8850" y="1530345"/>
                  <a:pt x="0" y="1313403"/>
                </a:cubicBezTo>
                <a:cubicBezTo>
                  <a:pt x="8850" y="1096461"/>
                  <a:pt x="47646" y="423049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4E87FCFB-2CCE-460D-B3DD-557C8BD1B9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5" y="3314567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04711 w 3182692"/>
              <a:gd name="connsiteY1" fmla="*/ 0 h 13716"/>
              <a:gd name="connsiteX2" fmla="*/ 1241250 w 3182692"/>
              <a:gd name="connsiteY2" fmla="*/ 0 h 13716"/>
              <a:gd name="connsiteX3" fmla="*/ 1909615 w 3182692"/>
              <a:gd name="connsiteY3" fmla="*/ 0 h 13716"/>
              <a:gd name="connsiteX4" fmla="*/ 2577981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482500 w 3182692"/>
              <a:gd name="connsiteY7" fmla="*/ 13716 h 13716"/>
              <a:gd name="connsiteX8" fmla="*/ 1782308 w 3182692"/>
              <a:gd name="connsiteY8" fmla="*/ 13716 h 13716"/>
              <a:gd name="connsiteX9" fmla="*/ 1145769 w 3182692"/>
              <a:gd name="connsiteY9" fmla="*/ 13716 h 13716"/>
              <a:gd name="connsiteX10" fmla="*/ 0 w 3182692"/>
              <a:gd name="connsiteY10" fmla="*/ 13716 h 13716"/>
              <a:gd name="connsiteX11" fmla="*/ 0 w 318269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2212" y="2989"/>
                  <a:pt x="3182051" y="10166"/>
                  <a:pt x="3182692" y="13716"/>
                </a:cubicBezTo>
                <a:cubicBezTo>
                  <a:pt x="2998421" y="17170"/>
                  <a:pt x="2675038" y="14442"/>
                  <a:pt x="2482500" y="13716"/>
                </a:cubicBezTo>
                <a:cubicBezTo>
                  <a:pt x="2289962" y="12990"/>
                  <a:pt x="1930644" y="2262"/>
                  <a:pt x="1782308" y="13716"/>
                </a:cubicBezTo>
                <a:cubicBezTo>
                  <a:pt x="1633972" y="25170"/>
                  <a:pt x="1287388" y="-6564"/>
                  <a:pt x="1145769" y="13716"/>
                </a:cubicBezTo>
                <a:cubicBezTo>
                  <a:pt x="1004150" y="33996"/>
                  <a:pt x="256377" y="-42010"/>
                  <a:pt x="0" y="13716"/>
                </a:cubicBezTo>
                <a:cubicBezTo>
                  <a:pt x="182" y="9317"/>
                  <a:pt x="482" y="5285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200" y="2764"/>
                  <a:pt x="3182390" y="8747"/>
                  <a:pt x="3182692" y="13716"/>
                </a:cubicBezTo>
                <a:cubicBezTo>
                  <a:pt x="3039109" y="-17273"/>
                  <a:pt x="2823860" y="9276"/>
                  <a:pt x="2546154" y="13716"/>
                </a:cubicBezTo>
                <a:cubicBezTo>
                  <a:pt x="2268448" y="18156"/>
                  <a:pt x="2098674" y="719"/>
                  <a:pt x="1845961" y="13716"/>
                </a:cubicBezTo>
                <a:cubicBezTo>
                  <a:pt x="1593248" y="26713"/>
                  <a:pt x="1456743" y="22988"/>
                  <a:pt x="1304904" y="13716"/>
                </a:cubicBezTo>
                <a:cubicBezTo>
                  <a:pt x="1153065" y="4444"/>
                  <a:pt x="947204" y="6554"/>
                  <a:pt x="668365" y="13716"/>
                </a:cubicBezTo>
                <a:cubicBezTo>
                  <a:pt x="389526" y="20878"/>
                  <a:pt x="288244" y="-9200"/>
                  <a:pt x="0" y="13716"/>
                </a:cubicBezTo>
                <a:cubicBezTo>
                  <a:pt x="614" y="9981"/>
                  <a:pt x="600" y="5402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77889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0" title="imag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6566"/>
            <a:ext cx="9143998" cy="4810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42285A4-B894-BFC5-61F6-F09613A4C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299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21E27-798B-F37D-274E-2076F05662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AE85FBF-9E66-5B6A-FCBD-53FAF99109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12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EEC68DD-B987-CC3C-69E8-A5ECB96FA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53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1FFD91-B3A7-2D3A-2338-EBB9434D0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11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2BEB05DB-4944-7203-25DD-D3EA75813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406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E55A5-C79A-9221-D24F-55254B51E9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3F82008-CE82-8FAF-5A80-3B4F88777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19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4F8836-64A7-9409-BB07-88C5DBB9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F8FCF55-5376-23CC-79E3-64F4C82E7F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pic>
        <p:nvPicPr>
          <p:cNvPr id="4" name="Picture 5" descr="A close up of a machine&#10;&#10;Description automatically generated">
            <a:extLst>
              <a:ext uri="{FF2B5EF4-FFF2-40B4-BE49-F238E27FC236}">
                <a16:creationId xmlns:a16="http://schemas.microsoft.com/office/drawing/2014/main" id="{8706F5D6-846C-A4D3-BE72-9555220DC5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rcRect t="17807" r="-1" b="7423"/>
          <a:stretch/>
        </p:blipFill>
        <p:spPr>
          <a:xfrm>
            <a:off x="16" y="7"/>
            <a:ext cx="9141698" cy="514349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5F9AAA3-718D-86F2-8AC3-4CD469C63F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5286" y="843534"/>
            <a:ext cx="6858000" cy="2297430"/>
          </a:xfrm>
        </p:spPr>
        <p:txBody>
          <a:bodyPr>
            <a:normAutofit/>
          </a:bodyPr>
          <a:lstStyle/>
          <a:p>
            <a:r>
              <a:rPr kumimoji="1" lang="en-US" altLang="zh-TW" sz="4950" b="1" dirty="0">
                <a:solidFill>
                  <a:schemeClr val="bg1"/>
                </a:solidFill>
              </a:rPr>
              <a:t>3D </a:t>
            </a:r>
            <a:r>
              <a:rPr kumimoji="1" lang="zh-TW" altLang="en-US" sz="4950" b="1" dirty="0">
                <a:solidFill>
                  <a:schemeClr val="bg1"/>
                </a:solidFill>
              </a:rPr>
              <a:t>錫球量測系統</a:t>
            </a:r>
            <a:endParaRPr lang="zh-TW" altLang="en-US" sz="4950" b="1" dirty="0">
              <a:solidFill>
                <a:schemeClr val="bg1"/>
              </a:solidFill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03AE236-9A18-C4E5-CC27-64012F57F9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5286" y="3449574"/>
            <a:ext cx="6858000" cy="920640"/>
          </a:xfrm>
        </p:spPr>
        <p:txBody>
          <a:bodyPr vert="horz" lIns="68580" tIns="34290" rIns="68580" bIns="34290" rtlCol="0">
            <a:normAutofit fontScale="92500" lnSpcReduction="10000"/>
          </a:bodyPr>
          <a:lstStyle/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指導教授：陳奇業 老師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dirty="0">
                <a:solidFill>
                  <a:schemeClr val="bg1"/>
                </a:solidFill>
                <a:latin typeface="Microsoft JhengHei"/>
                <a:ea typeface="Microsoft JhengHei"/>
              </a:rPr>
              <a:t>F74134786 吳承翰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r>
              <a:rPr lang="zh-TW" altLang="en-US" dirty="0">
                <a:solidFill>
                  <a:schemeClr val="bg1"/>
                </a:solidFill>
                <a:latin typeface="Microsoft JhengHei"/>
                <a:ea typeface="Microsoft JhengHei"/>
              </a:rPr>
              <a:t>F74136885 黃冠惟</a:t>
            </a:r>
            <a:endParaRPr lang="en-US" altLang="zh-TW" dirty="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11" name="sketchy box">
            <a:extLst>
              <a:ext uri="{FF2B5EF4-FFF2-40B4-BE49-F238E27FC236}">
                <a16:creationId xmlns:a16="http://schemas.microsoft.com/office/drawing/2014/main" id="{BCC64137-F726-1B03-6705-858215472D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28650" y="540715"/>
            <a:ext cx="7886700" cy="4062071"/>
          </a:xfrm>
          <a:custGeom>
            <a:avLst/>
            <a:gdLst>
              <a:gd name="connsiteX0" fmla="*/ 0 w 7886700"/>
              <a:gd name="connsiteY0" fmla="*/ 0 h 4062071"/>
              <a:gd name="connsiteX1" fmla="*/ 578358 w 7886700"/>
              <a:gd name="connsiteY1" fmla="*/ 0 h 4062071"/>
              <a:gd name="connsiteX2" fmla="*/ 998982 w 7886700"/>
              <a:gd name="connsiteY2" fmla="*/ 0 h 4062071"/>
              <a:gd name="connsiteX3" fmla="*/ 1813941 w 7886700"/>
              <a:gd name="connsiteY3" fmla="*/ 0 h 4062071"/>
              <a:gd name="connsiteX4" fmla="*/ 2392299 w 7886700"/>
              <a:gd name="connsiteY4" fmla="*/ 0 h 4062071"/>
              <a:gd name="connsiteX5" fmla="*/ 2970657 w 7886700"/>
              <a:gd name="connsiteY5" fmla="*/ 0 h 4062071"/>
              <a:gd name="connsiteX6" fmla="*/ 3785616 w 7886700"/>
              <a:gd name="connsiteY6" fmla="*/ 0 h 4062071"/>
              <a:gd name="connsiteX7" fmla="*/ 4285107 w 7886700"/>
              <a:gd name="connsiteY7" fmla="*/ 0 h 4062071"/>
              <a:gd name="connsiteX8" fmla="*/ 5100066 w 7886700"/>
              <a:gd name="connsiteY8" fmla="*/ 0 h 4062071"/>
              <a:gd name="connsiteX9" fmla="*/ 5915025 w 7886700"/>
              <a:gd name="connsiteY9" fmla="*/ 0 h 4062071"/>
              <a:gd name="connsiteX10" fmla="*/ 6572250 w 7886700"/>
              <a:gd name="connsiteY10" fmla="*/ 0 h 4062071"/>
              <a:gd name="connsiteX11" fmla="*/ 7886700 w 7886700"/>
              <a:gd name="connsiteY11" fmla="*/ 0 h 4062071"/>
              <a:gd name="connsiteX12" fmla="*/ 7886700 w 7886700"/>
              <a:gd name="connsiteY12" fmla="*/ 636391 h 4062071"/>
              <a:gd name="connsiteX13" fmla="*/ 7886700 w 7886700"/>
              <a:gd name="connsiteY13" fmla="*/ 1191541 h 4062071"/>
              <a:gd name="connsiteX14" fmla="*/ 7886700 w 7886700"/>
              <a:gd name="connsiteY14" fmla="*/ 1868553 h 4062071"/>
              <a:gd name="connsiteX15" fmla="*/ 7886700 w 7886700"/>
              <a:gd name="connsiteY15" fmla="*/ 2545564 h 4062071"/>
              <a:gd name="connsiteX16" fmla="*/ 7886700 w 7886700"/>
              <a:gd name="connsiteY16" fmla="*/ 3222576 h 4062071"/>
              <a:gd name="connsiteX17" fmla="*/ 7886700 w 7886700"/>
              <a:gd name="connsiteY17" fmla="*/ 4062071 h 4062071"/>
              <a:gd name="connsiteX18" fmla="*/ 7150608 w 7886700"/>
              <a:gd name="connsiteY18" fmla="*/ 4062071 h 4062071"/>
              <a:gd name="connsiteX19" fmla="*/ 6729984 w 7886700"/>
              <a:gd name="connsiteY19" fmla="*/ 4062071 h 4062071"/>
              <a:gd name="connsiteX20" fmla="*/ 6230493 w 7886700"/>
              <a:gd name="connsiteY20" fmla="*/ 4062071 h 4062071"/>
              <a:gd name="connsiteX21" fmla="*/ 5415534 w 7886700"/>
              <a:gd name="connsiteY21" fmla="*/ 4062071 h 4062071"/>
              <a:gd name="connsiteX22" fmla="*/ 4758309 w 7886700"/>
              <a:gd name="connsiteY22" fmla="*/ 4062071 h 4062071"/>
              <a:gd name="connsiteX23" fmla="*/ 4258818 w 7886700"/>
              <a:gd name="connsiteY23" fmla="*/ 4062071 h 4062071"/>
              <a:gd name="connsiteX24" fmla="*/ 3601593 w 7886700"/>
              <a:gd name="connsiteY24" fmla="*/ 4062071 h 4062071"/>
              <a:gd name="connsiteX25" fmla="*/ 3180969 w 7886700"/>
              <a:gd name="connsiteY25" fmla="*/ 4062071 h 4062071"/>
              <a:gd name="connsiteX26" fmla="*/ 2760345 w 7886700"/>
              <a:gd name="connsiteY26" fmla="*/ 4062071 h 4062071"/>
              <a:gd name="connsiteX27" fmla="*/ 2103120 w 7886700"/>
              <a:gd name="connsiteY27" fmla="*/ 4062071 h 4062071"/>
              <a:gd name="connsiteX28" fmla="*/ 1603629 w 7886700"/>
              <a:gd name="connsiteY28" fmla="*/ 4062071 h 4062071"/>
              <a:gd name="connsiteX29" fmla="*/ 867537 w 7886700"/>
              <a:gd name="connsiteY29" fmla="*/ 4062071 h 4062071"/>
              <a:gd name="connsiteX30" fmla="*/ 0 w 7886700"/>
              <a:gd name="connsiteY30" fmla="*/ 4062071 h 4062071"/>
              <a:gd name="connsiteX31" fmla="*/ 0 w 7886700"/>
              <a:gd name="connsiteY31" fmla="*/ 3344438 h 4062071"/>
              <a:gd name="connsiteX32" fmla="*/ 0 w 7886700"/>
              <a:gd name="connsiteY32" fmla="*/ 2626806 h 4062071"/>
              <a:gd name="connsiteX33" fmla="*/ 0 w 7886700"/>
              <a:gd name="connsiteY33" fmla="*/ 2031036 h 4062071"/>
              <a:gd name="connsiteX34" fmla="*/ 0 w 7886700"/>
              <a:gd name="connsiteY34" fmla="*/ 1313403 h 4062071"/>
              <a:gd name="connsiteX35" fmla="*/ 0 w 7886700"/>
              <a:gd name="connsiteY35" fmla="*/ 0 h 4062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7886700" h="4062071" extrusionOk="0">
                <a:moveTo>
                  <a:pt x="0" y="0"/>
                </a:moveTo>
                <a:cubicBezTo>
                  <a:pt x="165412" y="-21137"/>
                  <a:pt x="322344" y="-21985"/>
                  <a:pt x="578358" y="0"/>
                </a:cubicBezTo>
                <a:cubicBezTo>
                  <a:pt x="834372" y="21985"/>
                  <a:pt x="888520" y="-5136"/>
                  <a:pt x="998982" y="0"/>
                </a:cubicBezTo>
                <a:cubicBezTo>
                  <a:pt x="1109444" y="5136"/>
                  <a:pt x="1622600" y="-36529"/>
                  <a:pt x="1813941" y="0"/>
                </a:cubicBezTo>
                <a:cubicBezTo>
                  <a:pt x="2005282" y="36529"/>
                  <a:pt x="2177619" y="19108"/>
                  <a:pt x="2392299" y="0"/>
                </a:cubicBezTo>
                <a:cubicBezTo>
                  <a:pt x="2606979" y="-19108"/>
                  <a:pt x="2788556" y="-21788"/>
                  <a:pt x="2970657" y="0"/>
                </a:cubicBezTo>
                <a:cubicBezTo>
                  <a:pt x="3152758" y="21788"/>
                  <a:pt x="3596738" y="18723"/>
                  <a:pt x="3785616" y="0"/>
                </a:cubicBezTo>
                <a:cubicBezTo>
                  <a:pt x="3974494" y="-18723"/>
                  <a:pt x="4136501" y="9985"/>
                  <a:pt x="4285107" y="0"/>
                </a:cubicBezTo>
                <a:cubicBezTo>
                  <a:pt x="4433713" y="-9985"/>
                  <a:pt x="4710656" y="-6143"/>
                  <a:pt x="5100066" y="0"/>
                </a:cubicBezTo>
                <a:cubicBezTo>
                  <a:pt x="5489476" y="6143"/>
                  <a:pt x="5703885" y="5883"/>
                  <a:pt x="5915025" y="0"/>
                </a:cubicBezTo>
                <a:cubicBezTo>
                  <a:pt x="6126165" y="-5883"/>
                  <a:pt x="6308797" y="30350"/>
                  <a:pt x="6572250" y="0"/>
                </a:cubicBezTo>
                <a:cubicBezTo>
                  <a:pt x="6835703" y="-30350"/>
                  <a:pt x="7286910" y="4832"/>
                  <a:pt x="7886700" y="0"/>
                </a:cubicBezTo>
                <a:cubicBezTo>
                  <a:pt x="7889074" y="220758"/>
                  <a:pt x="7883165" y="357992"/>
                  <a:pt x="7886700" y="636391"/>
                </a:cubicBezTo>
                <a:cubicBezTo>
                  <a:pt x="7890235" y="914790"/>
                  <a:pt x="7903701" y="952234"/>
                  <a:pt x="7886700" y="1191541"/>
                </a:cubicBezTo>
                <a:cubicBezTo>
                  <a:pt x="7869700" y="1430848"/>
                  <a:pt x="7863116" y="1553316"/>
                  <a:pt x="7886700" y="1868553"/>
                </a:cubicBezTo>
                <a:cubicBezTo>
                  <a:pt x="7910284" y="2183790"/>
                  <a:pt x="7896439" y="2331507"/>
                  <a:pt x="7886700" y="2545564"/>
                </a:cubicBezTo>
                <a:cubicBezTo>
                  <a:pt x="7876961" y="2759621"/>
                  <a:pt x="7899048" y="2997788"/>
                  <a:pt x="7886700" y="3222576"/>
                </a:cubicBezTo>
                <a:cubicBezTo>
                  <a:pt x="7874352" y="3447364"/>
                  <a:pt x="7863320" y="3844609"/>
                  <a:pt x="7886700" y="4062071"/>
                </a:cubicBezTo>
                <a:cubicBezTo>
                  <a:pt x="7688995" y="4091405"/>
                  <a:pt x="7438163" y="4081351"/>
                  <a:pt x="7150608" y="4062071"/>
                </a:cubicBezTo>
                <a:cubicBezTo>
                  <a:pt x="6863053" y="4042791"/>
                  <a:pt x="6852167" y="4080837"/>
                  <a:pt x="6729984" y="4062071"/>
                </a:cubicBezTo>
                <a:cubicBezTo>
                  <a:pt x="6607801" y="4043305"/>
                  <a:pt x="6412225" y="4055086"/>
                  <a:pt x="6230493" y="4062071"/>
                </a:cubicBezTo>
                <a:cubicBezTo>
                  <a:pt x="6048761" y="4069056"/>
                  <a:pt x="5595777" y="4070043"/>
                  <a:pt x="5415534" y="4062071"/>
                </a:cubicBezTo>
                <a:cubicBezTo>
                  <a:pt x="5235291" y="4054099"/>
                  <a:pt x="4927239" y="4094195"/>
                  <a:pt x="4758309" y="4062071"/>
                </a:cubicBezTo>
                <a:cubicBezTo>
                  <a:pt x="4589380" y="4029947"/>
                  <a:pt x="4452506" y="4069552"/>
                  <a:pt x="4258818" y="4062071"/>
                </a:cubicBezTo>
                <a:cubicBezTo>
                  <a:pt x="4065130" y="4054590"/>
                  <a:pt x="3802761" y="4085813"/>
                  <a:pt x="3601593" y="4062071"/>
                </a:cubicBezTo>
                <a:cubicBezTo>
                  <a:pt x="3400425" y="4038329"/>
                  <a:pt x="3311647" y="4060168"/>
                  <a:pt x="3180969" y="4062071"/>
                </a:cubicBezTo>
                <a:cubicBezTo>
                  <a:pt x="3050291" y="4063974"/>
                  <a:pt x="2961884" y="4043763"/>
                  <a:pt x="2760345" y="4062071"/>
                </a:cubicBezTo>
                <a:cubicBezTo>
                  <a:pt x="2558806" y="4080379"/>
                  <a:pt x="2276592" y="4030989"/>
                  <a:pt x="2103120" y="4062071"/>
                </a:cubicBezTo>
                <a:cubicBezTo>
                  <a:pt x="1929649" y="4093153"/>
                  <a:pt x="1726258" y="4048114"/>
                  <a:pt x="1603629" y="4062071"/>
                </a:cubicBezTo>
                <a:cubicBezTo>
                  <a:pt x="1481000" y="4076028"/>
                  <a:pt x="1025048" y="4037431"/>
                  <a:pt x="867537" y="4062071"/>
                </a:cubicBezTo>
                <a:cubicBezTo>
                  <a:pt x="710026" y="4086711"/>
                  <a:pt x="400773" y="4019788"/>
                  <a:pt x="0" y="4062071"/>
                </a:cubicBezTo>
                <a:cubicBezTo>
                  <a:pt x="-77" y="3748456"/>
                  <a:pt x="-30814" y="3576596"/>
                  <a:pt x="0" y="3344438"/>
                </a:cubicBezTo>
                <a:cubicBezTo>
                  <a:pt x="30814" y="3112280"/>
                  <a:pt x="30350" y="2816152"/>
                  <a:pt x="0" y="2626806"/>
                </a:cubicBezTo>
                <a:cubicBezTo>
                  <a:pt x="-30350" y="2437460"/>
                  <a:pt x="26575" y="2258994"/>
                  <a:pt x="0" y="2031036"/>
                </a:cubicBezTo>
                <a:cubicBezTo>
                  <a:pt x="-26575" y="1803078"/>
                  <a:pt x="-8850" y="1530345"/>
                  <a:pt x="0" y="1313403"/>
                </a:cubicBezTo>
                <a:cubicBezTo>
                  <a:pt x="8850" y="1096461"/>
                  <a:pt x="47646" y="423049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A5081FEB-C404-4F1D-5767-F9CF34A128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80655" y="3314567"/>
            <a:ext cx="3182692" cy="13716"/>
          </a:xfrm>
          <a:custGeom>
            <a:avLst/>
            <a:gdLst>
              <a:gd name="connsiteX0" fmla="*/ 0 w 3182692"/>
              <a:gd name="connsiteY0" fmla="*/ 0 h 13716"/>
              <a:gd name="connsiteX1" fmla="*/ 604711 w 3182692"/>
              <a:gd name="connsiteY1" fmla="*/ 0 h 13716"/>
              <a:gd name="connsiteX2" fmla="*/ 1241250 w 3182692"/>
              <a:gd name="connsiteY2" fmla="*/ 0 h 13716"/>
              <a:gd name="connsiteX3" fmla="*/ 1909615 w 3182692"/>
              <a:gd name="connsiteY3" fmla="*/ 0 h 13716"/>
              <a:gd name="connsiteX4" fmla="*/ 2577981 w 3182692"/>
              <a:gd name="connsiteY4" fmla="*/ 0 h 13716"/>
              <a:gd name="connsiteX5" fmla="*/ 3182692 w 3182692"/>
              <a:gd name="connsiteY5" fmla="*/ 0 h 13716"/>
              <a:gd name="connsiteX6" fmla="*/ 3182692 w 3182692"/>
              <a:gd name="connsiteY6" fmla="*/ 13716 h 13716"/>
              <a:gd name="connsiteX7" fmla="*/ 2482500 w 3182692"/>
              <a:gd name="connsiteY7" fmla="*/ 13716 h 13716"/>
              <a:gd name="connsiteX8" fmla="*/ 1782308 w 3182692"/>
              <a:gd name="connsiteY8" fmla="*/ 13716 h 13716"/>
              <a:gd name="connsiteX9" fmla="*/ 1145769 w 3182692"/>
              <a:gd name="connsiteY9" fmla="*/ 13716 h 13716"/>
              <a:gd name="connsiteX10" fmla="*/ 0 w 3182692"/>
              <a:gd name="connsiteY10" fmla="*/ 13716 h 13716"/>
              <a:gd name="connsiteX11" fmla="*/ 0 w 3182692"/>
              <a:gd name="connsiteY11" fmla="*/ 0 h 13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82692" h="13716" fill="none" extrusionOk="0">
                <a:moveTo>
                  <a:pt x="0" y="0"/>
                </a:moveTo>
                <a:cubicBezTo>
                  <a:pt x="126686" y="-21366"/>
                  <a:pt x="467788" y="9025"/>
                  <a:pt x="604711" y="0"/>
                </a:cubicBezTo>
                <a:cubicBezTo>
                  <a:pt x="741634" y="-9025"/>
                  <a:pt x="1061620" y="6814"/>
                  <a:pt x="1241250" y="0"/>
                </a:cubicBezTo>
                <a:cubicBezTo>
                  <a:pt x="1420880" y="-6814"/>
                  <a:pt x="1713773" y="13383"/>
                  <a:pt x="1909615" y="0"/>
                </a:cubicBezTo>
                <a:cubicBezTo>
                  <a:pt x="2105457" y="-13383"/>
                  <a:pt x="2257256" y="13567"/>
                  <a:pt x="2577981" y="0"/>
                </a:cubicBezTo>
                <a:cubicBezTo>
                  <a:pt x="2898706" y="-13567"/>
                  <a:pt x="3026063" y="6328"/>
                  <a:pt x="3182692" y="0"/>
                </a:cubicBezTo>
                <a:cubicBezTo>
                  <a:pt x="3182212" y="2989"/>
                  <a:pt x="3182051" y="10166"/>
                  <a:pt x="3182692" y="13716"/>
                </a:cubicBezTo>
                <a:cubicBezTo>
                  <a:pt x="2998421" y="17170"/>
                  <a:pt x="2675038" y="14442"/>
                  <a:pt x="2482500" y="13716"/>
                </a:cubicBezTo>
                <a:cubicBezTo>
                  <a:pt x="2289962" y="12990"/>
                  <a:pt x="1930644" y="2262"/>
                  <a:pt x="1782308" y="13716"/>
                </a:cubicBezTo>
                <a:cubicBezTo>
                  <a:pt x="1633972" y="25170"/>
                  <a:pt x="1287388" y="-6564"/>
                  <a:pt x="1145769" y="13716"/>
                </a:cubicBezTo>
                <a:cubicBezTo>
                  <a:pt x="1004150" y="33996"/>
                  <a:pt x="256377" y="-42010"/>
                  <a:pt x="0" y="13716"/>
                </a:cubicBezTo>
                <a:cubicBezTo>
                  <a:pt x="182" y="9317"/>
                  <a:pt x="482" y="5285"/>
                  <a:pt x="0" y="0"/>
                </a:cubicBezTo>
                <a:close/>
              </a:path>
              <a:path w="3182692" h="13716" stroke="0" extrusionOk="0">
                <a:moveTo>
                  <a:pt x="0" y="0"/>
                </a:moveTo>
                <a:cubicBezTo>
                  <a:pt x="283446" y="18201"/>
                  <a:pt x="432812" y="7290"/>
                  <a:pt x="604711" y="0"/>
                </a:cubicBezTo>
                <a:cubicBezTo>
                  <a:pt x="776610" y="-7290"/>
                  <a:pt x="982253" y="15478"/>
                  <a:pt x="1145769" y="0"/>
                </a:cubicBezTo>
                <a:cubicBezTo>
                  <a:pt x="1309285" y="-15478"/>
                  <a:pt x="1514247" y="-25520"/>
                  <a:pt x="1845961" y="0"/>
                </a:cubicBezTo>
                <a:cubicBezTo>
                  <a:pt x="2177675" y="25520"/>
                  <a:pt x="2297588" y="16646"/>
                  <a:pt x="2450673" y="0"/>
                </a:cubicBezTo>
                <a:cubicBezTo>
                  <a:pt x="2603758" y="-16646"/>
                  <a:pt x="3023048" y="-21196"/>
                  <a:pt x="3182692" y="0"/>
                </a:cubicBezTo>
                <a:cubicBezTo>
                  <a:pt x="3182200" y="2764"/>
                  <a:pt x="3182390" y="8747"/>
                  <a:pt x="3182692" y="13716"/>
                </a:cubicBezTo>
                <a:cubicBezTo>
                  <a:pt x="3039109" y="-17273"/>
                  <a:pt x="2823860" y="9276"/>
                  <a:pt x="2546154" y="13716"/>
                </a:cubicBezTo>
                <a:cubicBezTo>
                  <a:pt x="2268448" y="18156"/>
                  <a:pt x="2098674" y="719"/>
                  <a:pt x="1845961" y="13716"/>
                </a:cubicBezTo>
                <a:cubicBezTo>
                  <a:pt x="1593248" y="26713"/>
                  <a:pt x="1456743" y="22988"/>
                  <a:pt x="1304904" y="13716"/>
                </a:cubicBezTo>
                <a:cubicBezTo>
                  <a:pt x="1153065" y="4444"/>
                  <a:pt x="947204" y="6554"/>
                  <a:pt x="668365" y="13716"/>
                </a:cubicBezTo>
                <a:cubicBezTo>
                  <a:pt x="389526" y="20878"/>
                  <a:pt x="288244" y="-9200"/>
                  <a:pt x="0" y="13716"/>
                </a:cubicBezTo>
                <a:cubicBezTo>
                  <a:pt x="614" y="9981"/>
                  <a:pt x="600" y="5402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1275" cap="rnd">
            <a:solidFill>
              <a:schemeClr val="bg1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3872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303B1DC-5AB2-F275-C8A9-4B0EEA049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965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8B9C7-2827-DB46-72D2-BC6F0A9AFA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emo">
            <a:hlinkClick r:id="" action="ppaction://media"/>
            <a:extLst>
              <a:ext uri="{FF2B5EF4-FFF2-40B4-BE49-F238E27FC236}">
                <a16:creationId xmlns:a16="http://schemas.microsoft.com/office/drawing/2014/main" id="{E5E7C981-C2F5-8326-21A8-1ED644A0BE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908" y="1191"/>
            <a:ext cx="9144000" cy="5143500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2E4CD20D-4BE2-20C5-2E6D-372B27CD9C9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74444"/>
          <a:stretch/>
        </p:blipFill>
        <p:spPr>
          <a:xfrm>
            <a:off x="2908" y="0"/>
            <a:ext cx="9144000" cy="131445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FF76CE4E-534F-5195-AC76-5247EB8FD14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74439"/>
          <a:stretch/>
        </p:blipFill>
        <p:spPr>
          <a:xfrm>
            <a:off x="-1" y="3827859"/>
            <a:ext cx="9141883" cy="1314450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6D399ABD-9787-73B5-D1C7-35C80FEF511D}"/>
              </a:ext>
            </a:extLst>
          </p:cNvPr>
          <p:cNvSpPr txBox="1"/>
          <p:nvPr/>
        </p:nvSpPr>
        <p:spPr>
          <a:xfrm>
            <a:off x="2908" y="3825477"/>
            <a:ext cx="45862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aipei Sans TC Beta" pitchFamily="2" charset="-120"/>
                <a:ea typeface="Taipei Sans TC Beta" pitchFamily="2" charset="-120"/>
                <a:cs typeface="SF Pro Semibold" pitchFamily="2" charset="0"/>
              </a:rPr>
              <a:t>相機控制模組 DLL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aipei Sans TC Beta" pitchFamily="2" charset="-120"/>
                <a:ea typeface="Taipei Sans TC Beta" pitchFamily="2" charset="-120"/>
                <a:cs typeface="SF Pro Semibold" pitchFamily="2" charset="0"/>
              </a:rPr>
              <a:t>簡單 UI 操作相機連接、設定、掃描</a:t>
            </a:r>
            <a:endParaRPr lang="zh-TW" altLang="en-US" sz="1600" dirty="0">
              <a:latin typeface="Taipei Sans TC Beta" pitchFamily="2" charset="-120"/>
              <a:ea typeface="Taipei Sans TC Beta" pitchFamily="2" charset="-120"/>
              <a:cs typeface="SF Pro Semibold" pitchFamily="2" charset="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532BB21-B283-5407-6D4A-77404D87795B}"/>
              </a:ext>
            </a:extLst>
          </p:cNvPr>
          <p:cNvSpPr txBox="1"/>
          <p:nvPr/>
        </p:nvSpPr>
        <p:spPr>
          <a:xfrm>
            <a:off x="4545278" y="3823095"/>
            <a:ext cx="4639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aipei Sans TC Beta" pitchFamily="2" charset="-120"/>
                <a:ea typeface="Taipei Sans TC Beta" pitchFamily="2" charset="-120"/>
              </a:rPr>
              <a:t>單元測試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zh-TW" altLang="en-US" sz="1600" dirty="0">
                <a:latin typeface="Taipei Sans TC Beta" pitchFamily="2" charset="-120"/>
                <a:ea typeface="Taipei Sans TC Beta" pitchFamily="2" charset="-120"/>
              </a:rPr>
              <a:t>CI Workflow</a:t>
            </a:r>
          </a:p>
        </p:txBody>
      </p:sp>
    </p:spTree>
    <p:extLst>
      <p:ext uri="{BB962C8B-B14F-4D97-AF65-F5344CB8AC3E}">
        <p14:creationId xmlns:p14="http://schemas.microsoft.com/office/powerpoint/2010/main" val="93480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675E0D-8F8F-C1E5-DF1E-2443C9BCC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3043EC2-9E52-4823-440E-297BAEC49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Outline</a:t>
            </a:r>
            <a:endParaRPr kumimoji="1"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F7CCA8-9EFA-66A5-B892-83839D568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TW" dirty="0"/>
              <a:t>Recap</a:t>
            </a:r>
          </a:p>
          <a:p>
            <a:r>
              <a:rPr kumimoji="1" lang="en-US" altLang="zh-TW" dirty="0"/>
              <a:t>Migrating to </a:t>
            </a:r>
            <a:r>
              <a:rPr kumimoji="1" lang="en-US" altLang="zh-TW" dirty="0" err="1"/>
              <a:t>WinUI</a:t>
            </a:r>
            <a:r>
              <a:rPr kumimoji="1" lang="en-US" altLang="zh-TW" dirty="0"/>
              <a:t> from </a:t>
            </a:r>
            <a:r>
              <a:rPr kumimoji="1" lang="en-US" altLang="zh-TW" dirty="0" err="1"/>
              <a:t>WinForm</a:t>
            </a:r>
            <a:endParaRPr kumimoji="1" lang="en-US" altLang="zh-TW" dirty="0"/>
          </a:p>
          <a:p>
            <a:r>
              <a:rPr kumimoji="1" lang="en-US" altLang="zh-TW" dirty="0"/>
              <a:t>Presenting Point Cloud</a:t>
            </a:r>
          </a:p>
          <a:p>
            <a:r>
              <a:rPr kumimoji="1" lang="en-US" altLang="zh-TW" dirty="0"/>
              <a:t>MVVM</a:t>
            </a:r>
          </a:p>
          <a:p>
            <a:r>
              <a:rPr kumimoji="1" lang="en-US" altLang="zh-TW" dirty="0"/>
              <a:t>Flux</a:t>
            </a:r>
            <a:endParaRPr kumimoji="1"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14424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" sz="4520" dirty="0" err="1"/>
              <a:t>目的</a:t>
            </a:r>
            <a:endParaRPr sz="4520" dirty="0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363575"/>
            <a:ext cx="8520600" cy="3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500" dirty="0" err="1"/>
              <a:t>為了檢測錫球有無瑕疵，會即時取像，量測各個錫球的高度、面積、體積，並做全部錫球的平面度檢測</a:t>
            </a:r>
            <a:endParaRPr sz="25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 dirty="0" err="1"/>
              <a:t>方法</a:t>
            </a:r>
            <a:endParaRPr sz="4520" dirty="0"/>
          </a:p>
        </p:txBody>
      </p:sp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xfrm>
            <a:off x="311700" y="1363575"/>
            <a:ext cx="8520600" cy="3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ja-JP" altLang="en" sz="2500">
                <a:latin typeface="Microsoft JhengHei"/>
                <a:ea typeface="Microsoft JhengHei"/>
              </a:rPr>
              <a:t>將錫球掃描後，用MIL模型找出個別的錫球位置、半徑、高度等等，再以演算法計算</a:t>
            </a:r>
            <a:r>
              <a:rPr lang="zh-TW" altLang="en-US" sz="2500">
                <a:latin typeface="Microsoft JhengHei"/>
                <a:ea typeface="Microsoft JhengHei"/>
              </a:rPr>
              <a:t>全部錫球的平面度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894150" y="2172600"/>
            <a:ext cx="1355700" cy="7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 dirty="0" err="1"/>
              <a:t>硬體</a:t>
            </a:r>
            <a:endParaRPr sz="452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 title="實心鋁板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2975" y="0"/>
            <a:ext cx="685805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4520" dirty="0" err="1"/>
              <a:t>軟體邏輯</a:t>
            </a:r>
            <a:endParaRPr sz="4520" dirty="0"/>
          </a:p>
        </p:txBody>
      </p:sp>
      <p:sp>
        <p:nvSpPr>
          <p:cNvPr id="89" name="Google Shape;89;p19"/>
          <p:cNvSpPr txBox="1">
            <a:spLocks noGrp="1"/>
          </p:cNvSpPr>
          <p:nvPr>
            <p:ph type="body" idx="1"/>
          </p:nvPr>
        </p:nvSpPr>
        <p:spPr>
          <a:xfrm>
            <a:off x="311700" y="1363575"/>
            <a:ext cx="8520600" cy="36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116</Words>
  <Application>Microsoft Macintosh PowerPoint</Application>
  <PresentationFormat>如螢幕大小 (16:9)</PresentationFormat>
  <Paragraphs>25</Paragraphs>
  <Slides>17</Slides>
  <Notes>9</Notes>
  <HiddenSlides>0</HiddenSlides>
  <MMClips>1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17</vt:i4>
      </vt:variant>
    </vt:vector>
  </HeadingPairs>
  <TitlesOfParts>
    <vt:vector size="23" baseType="lpstr">
      <vt:lpstr>Microsoft JhengHei</vt:lpstr>
      <vt:lpstr>Taipei Sans TC Beta</vt:lpstr>
      <vt:lpstr>Aptos</vt:lpstr>
      <vt:lpstr>Arial</vt:lpstr>
      <vt:lpstr>Simple Light</vt:lpstr>
      <vt:lpstr>Office 佈景主題</vt:lpstr>
      <vt:lpstr>3D 錫球量測系統</vt:lpstr>
      <vt:lpstr>PowerPoint 簡報</vt:lpstr>
      <vt:lpstr>PowerPoint 簡報</vt:lpstr>
      <vt:lpstr>Outline</vt:lpstr>
      <vt:lpstr>目的</vt:lpstr>
      <vt:lpstr>方法</vt:lpstr>
      <vt:lpstr>硬體</vt:lpstr>
      <vt:lpstr>PowerPoint 簡報</vt:lpstr>
      <vt:lpstr>軟體邏輯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3D 錫球量測系統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吳承翰 WU, CHENG-HAN</cp:lastModifiedBy>
  <cp:revision>2</cp:revision>
  <dcterms:modified xsi:type="dcterms:W3CDTF">2025-05-10T15:58:10Z</dcterms:modified>
</cp:coreProperties>
</file>